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256" r:id="rId2"/>
    <p:sldId id="315" r:id="rId3"/>
    <p:sldId id="303" r:id="rId4"/>
    <p:sldId id="305" r:id="rId5"/>
    <p:sldId id="304" r:id="rId6"/>
    <p:sldId id="320" r:id="rId7"/>
    <p:sldId id="275" r:id="rId8"/>
    <p:sldId id="306" r:id="rId9"/>
    <p:sldId id="307" r:id="rId10"/>
    <p:sldId id="302" r:id="rId11"/>
    <p:sldId id="277" r:id="rId12"/>
    <p:sldId id="308" r:id="rId13"/>
    <p:sldId id="309" r:id="rId14"/>
    <p:sldId id="280" r:id="rId15"/>
    <p:sldId id="310" r:id="rId16"/>
    <p:sldId id="311" r:id="rId17"/>
    <p:sldId id="312" r:id="rId18"/>
    <p:sldId id="313" r:id="rId19"/>
    <p:sldId id="283" r:id="rId20"/>
    <p:sldId id="284" r:id="rId21"/>
    <p:sldId id="316" r:id="rId22"/>
    <p:sldId id="319" r:id="rId23"/>
    <p:sldId id="285" r:id="rId24"/>
    <p:sldId id="317" r:id="rId25"/>
    <p:sldId id="289" r:id="rId26"/>
    <p:sldId id="288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890"/>
    <a:srgbClr val="FE8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FOREST\Projects\Odisha%20RE\Solar%20IRR%20Data\Insolation%20Data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twi\AppData\Roaming\Microsoft\Excel\Rooftop%20Analysis%20Sheet_V2%20(Recovered)%20(version%201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twi\Downloads\Rooftop%20Analysis%20Sheet_Ritwik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FOREST\Projects\Odisha%20RE\Potential%20Mapping\Rooftop%20Solar%20Calculation\Rooftop%20Analysis%20Sheet_V2%20(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FOREST\Projects\Odisha%20RE\Potential%20Mapping\Floating%20Solar\Floating%20Solar-Ritwik-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FOREST\Projects\Odisha%20RE\Potential%20Mapping\Floating%20Solar\Floating%20Solar-Ritwik-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[Insolation Data Analysis.xlsx]Sheet1!PivotTable1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 w="1587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1667377524931684E-2"/>
          <c:y val="4.7735272919720483E-2"/>
          <c:w val="0.91714558008914016"/>
          <c:h val="0.59882698661949996"/>
        </c:manualLayout>
      </c:layout>
      <c:lineChart>
        <c:grouping val="standard"/>
        <c:varyColors val="0"/>
        <c:ser>
          <c:idx val="0"/>
          <c:order val="0"/>
          <c:tx>
            <c:strRef>
              <c:f>Sheet1!$L$1:$L$2</c:f>
              <c:strCache>
                <c:ptCount val="1"/>
                <c:pt idx="0">
                  <c:v>Gujarat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Sheet1!$J$3:$K$290</c:f>
              <c:multiLvlStrCache>
                <c:ptCount val="28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</c:lvl>
                <c:lvl>
                  <c:pt idx="0">
                    <c:v>Jan</c:v>
                  </c:pt>
                  <c:pt idx="24">
                    <c:v>Feb</c:v>
                  </c:pt>
                  <c:pt idx="48">
                    <c:v>Mar</c:v>
                  </c:pt>
                  <c:pt idx="72">
                    <c:v>Apr</c:v>
                  </c:pt>
                  <c:pt idx="96">
                    <c:v>May</c:v>
                  </c:pt>
                  <c:pt idx="120">
                    <c:v>Jun</c:v>
                  </c:pt>
                  <c:pt idx="144">
                    <c:v>Jul</c:v>
                  </c:pt>
                  <c:pt idx="168">
                    <c:v>Aug</c:v>
                  </c:pt>
                  <c:pt idx="192">
                    <c:v>Sep</c:v>
                  </c:pt>
                  <c:pt idx="216">
                    <c:v>Oct</c:v>
                  </c:pt>
                  <c:pt idx="240">
                    <c:v>Nov</c:v>
                  </c:pt>
                  <c:pt idx="264">
                    <c:v>Dec</c:v>
                  </c:pt>
                </c:lvl>
              </c:multiLvlStrCache>
            </c:multiLvlStrRef>
          </c:cat>
          <c:val>
            <c:numRef>
              <c:f>Sheet1!$L$3:$L$290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373.87096774193549</c:v>
                </c:pt>
                <c:pt idx="9">
                  <c:v>593.48387096774195</c:v>
                </c:pt>
                <c:pt idx="10">
                  <c:v>709.48387096774195</c:v>
                </c:pt>
                <c:pt idx="11">
                  <c:v>753.54838709677415</c:v>
                </c:pt>
                <c:pt idx="12">
                  <c:v>773.9677419354839</c:v>
                </c:pt>
                <c:pt idx="13">
                  <c:v>735.48387096774195</c:v>
                </c:pt>
                <c:pt idx="14">
                  <c:v>727.0322580645161</c:v>
                </c:pt>
                <c:pt idx="15">
                  <c:v>674.51612903225805</c:v>
                </c:pt>
                <c:pt idx="16">
                  <c:v>496.19354838709677</c:v>
                </c:pt>
                <c:pt idx="17">
                  <c:v>127.48387096774194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7.8928571428571432</c:v>
                </c:pt>
                <c:pt idx="32">
                  <c:v>358.64285714285717</c:v>
                </c:pt>
                <c:pt idx="33">
                  <c:v>571.42857142857144</c:v>
                </c:pt>
                <c:pt idx="34">
                  <c:v>682.57142857142856</c:v>
                </c:pt>
                <c:pt idx="35">
                  <c:v>745.75</c:v>
                </c:pt>
                <c:pt idx="36">
                  <c:v>786.82142857142856</c:v>
                </c:pt>
                <c:pt idx="37">
                  <c:v>767.21428571428567</c:v>
                </c:pt>
                <c:pt idx="38">
                  <c:v>726.64285714285711</c:v>
                </c:pt>
                <c:pt idx="39">
                  <c:v>665.5</c:v>
                </c:pt>
                <c:pt idx="40">
                  <c:v>532.89285714285711</c:v>
                </c:pt>
                <c:pt idx="41">
                  <c:v>242.57142857142858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84.322580645161295</c:v>
                </c:pt>
                <c:pt idx="56">
                  <c:v>385.06451612903226</c:v>
                </c:pt>
                <c:pt idx="57">
                  <c:v>567.87096774193549</c:v>
                </c:pt>
                <c:pt idx="58">
                  <c:v>646.74193548387098</c:v>
                </c:pt>
                <c:pt idx="59">
                  <c:v>695.0322580645161</c:v>
                </c:pt>
                <c:pt idx="60">
                  <c:v>737.74193548387098</c:v>
                </c:pt>
                <c:pt idx="61">
                  <c:v>716.61290322580646</c:v>
                </c:pt>
                <c:pt idx="62">
                  <c:v>669.35483870967744</c:v>
                </c:pt>
                <c:pt idx="63">
                  <c:v>596.0322580645161</c:v>
                </c:pt>
                <c:pt idx="64">
                  <c:v>481.70967741935482</c:v>
                </c:pt>
                <c:pt idx="65">
                  <c:v>244.80645161290323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170.43333333333334</c:v>
                </c:pt>
                <c:pt idx="80">
                  <c:v>408.33333333333331</c:v>
                </c:pt>
                <c:pt idx="81">
                  <c:v>554.76666666666665</c:v>
                </c:pt>
                <c:pt idx="82">
                  <c:v>596.29999999999995</c:v>
                </c:pt>
                <c:pt idx="83">
                  <c:v>675.9666666666667</c:v>
                </c:pt>
                <c:pt idx="84">
                  <c:v>669.16666666666663</c:v>
                </c:pt>
                <c:pt idx="85">
                  <c:v>682.66666666666663</c:v>
                </c:pt>
                <c:pt idx="86">
                  <c:v>650.93333333333328</c:v>
                </c:pt>
                <c:pt idx="87">
                  <c:v>559.36666666666667</c:v>
                </c:pt>
                <c:pt idx="88">
                  <c:v>421.83333333333331</c:v>
                </c:pt>
                <c:pt idx="89">
                  <c:v>205.13333333333333</c:v>
                </c:pt>
                <c:pt idx="90">
                  <c:v>2.0333333333333332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2.161290322580645</c:v>
                </c:pt>
                <c:pt idx="103">
                  <c:v>159.96774193548387</c:v>
                </c:pt>
                <c:pt idx="104">
                  <c:v>362.74193548387098</c:v>
                </c:pt>
                <c:pt idx="105">
                  <c:v>505</c:v>
                </c:pt>
                <c:pt idx="106">
                  <c:v>583.35483870967744</c:v>
                </c:pt>
                <c:pt idx="107">
                  <c:v>627.87096774193549</c:v>
                </c:pt>
                <c:pt idx="108">
                  <c:v>650.09677419354841</c:v>
                </c:pt>
                <c:pt idx="109">
                  <c:v>651.19354838709683</c:v>
                </c:pt>
                <c:pt idx="110">
                  <c:v>619.70967741935488</c:v>
                </c:pt>
                <c:pt idx="111">
                  <c:v>543.64516129032256</c:v>
                </c:pt>
                <c:pt idx="112">
                  <c:v>436.19354838709677</c:v>
                </c:pt>
                <c:pt idx="113">
                  <c:v>232.7741935483871</c:v>
                </c:pt>
                <c:pt idx="114">
                  <c:v>11.709677419354838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4.6333333333333337</c:v>
                </c:pt>
                <c:pt idx="127">
                  <c:v>134.53333333333333</c:v>
                </c:pt>
                <c:pt idx="128">
                  <c:v>257.76666666666665</c:v>
                </c:pt>
                <c:pt idx="129">
                  <c:v>360.03333333333336</c:v>
                </c:pt>
                <c:pt idx="130">
                  <c:v>441.23333333333335</c:v>
                </c:pt>
                <c:pt idx="131">
                  <c:v>459.23333333333335</c:v>
                </c:pt>
                <c:pt idx="132">
                  <c:v>517.73333333333335</c:v>
                </c:pt>
                <c:pt idx="133">
                  <c:v>520.6</c:v>
                </c:pt>
                <c:pt idx="134">
                  <c:v>510.83333333333331</c:v>
                </c:pt>
                <c:pt idx="135">
                  <c:v>456.1</c:v>
                </c:pt>
                <c:pt idx="136">
                  <c:v>344.96666666666664</c:v>
                </c:pt>
                <c:pt idx="137">
                  <c:v>195.7</c:v>
                </c:pt>
                <c:pt idx="138">
                  <c:v>24.133333333333333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0.25806451612903225</c:v>
                </c:pt>
                <c:pt idx="151">
                  <c:v>60.161290322580648</c:v>
                </c:pt>
                <c:pt idx="152">
                  <c:v>133.09677419354838</c:v>
                </c:pt>
                <c:pt idx="153">
                  <c:v>184.41935483870967</c:v>
                </c:pt>
                <c:pt idx="154">
                  <c:v>239.38709677419354</c:v>
                </c:pt>
                <c:pt idx="155">
                  <c:v>283.58064516129031</c:v>
                </c:pt>
                <c:pt idx="156">
                  <c:v>280.96774193548384</c:v>
                </c:pt>
                <c:pt idx="157">
                  <c:v>277.16129032258067</c:v>
                </c:pt>
                <c:pt idx="158">
                  <c:v>296.38709677419354</c:v>
                </c:pt>
                <c:pt idx="159">
                  <c:v>279.35483870967744</c:v>
                </c:pt>
                <c:pt idx="160">
                  <c:v>174.2258064516129</c:v>
                </c:pt>
                <c:pt idx="161">
                  <c:v>90.096774193548384</c:v>
                </c:pt>
                <c:pt idx="162">
                  <c:v>7.967741935483871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0.38709677419354838</c:v>
                </c:pt>
                <c:pt idx="175">
                  <c:v>74.161290322580641</c:v>
                </c:pt>
                <c:pt idx="176">
                  <c:v>168.41935483870967</c:v>
                </c:pt>
                <c:pt idx="177">
                  <c:v>225.19354838709677</c:v>
                </c:pt>
                <c:pt idx="178">
                  <c:v>299.51612903225805</c:v>
                </c:pt>
                <c:pt idx="179">
                  <c:v>266.22580645161293</c:v>
                </c:pt>
                <c:pt idx="180">
                  <c:v>248.96774193548387</c:v>
                </c:pt>
                <c:pt idx="181">
                  <c:v>276.29032258064518</c:v>
                </c:pt>
                <c:pt idx="182">
                  <c:v>271.90322580645159</c:v>
                </c:pt>
                <c:pt idx="183">
                  <c:v>211.41935483870967</c:v>
                </c:pt>
                <c:pt idx="184">
                  <c:v>189.16129032258064</c:v>
                </c:pt>
                <c:pt idx="185">
                  <c:v>122.19354838709677</c:v>
                </c:pt>
                <c:pt idx="186">
                  <c:v>12.03225806451613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137.06666666666666</c:v>
                </c:pt>
                <c:pt idx="200">
                  <c:v>327.13333333333333</c:v>
                </c:pt>
                <c:pt idx="201">
                  <c:v>439.1</c:v>
                </c:pt>
                <c:pt idx="202">
                  <c:v>464.4</c:v>
                </c:pt>
                <c:pt idx="203">
                  <c:v>475.4</c:v>
                </c:pt>
                <c:pt idx="204">
                  <c:v>498.33333333333331</c:v>
                </c:pt>
                <c:pt idx="205">
                  <c:v>488.7</c:v>
                </c:pt>
                <c:pt idx="206">
                  <c:v>502.53333333333336</c:v>
                </c:pt>
                <c:pt idx="207">
                  <c:v>409.93333333333334</c:v>
                </c:pt>
                <c:pt idx="208">
                  <c:v>337.13333333333333</c:v>
                </c:pt>
                <c:pt idx="209">
                  <c:v>138.46666666666667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160.16129032258064</c:v>
                </c:pt>
                <c:pt idx="224">
                  <c:v>448.12903225806451</c:v>
                </c:pt>
                <c:pt idx="225">
                  <c:v>576.58064516129036</c:v>
                </c:pt>
                <c:pt idx="226">
                  <c:v>652.54838709677415</c:v>
                </c:pt>
                <c:pt idx="227">
                  <c:v>703.80645161290317</c:v>
                </c:pt>
                <c:pt idx="228">
                  <c:v>711.9677419354839</c:v>
                </c:pt>
                <c:pt idx="229">
                  <c:v>688.70967741935488</c:v>
                </c:pt>
                <c:pt idx="230">
                  <c:v>629.64516129032256</c:v>
                </c:pt>
                <c:pt idx="231">
                  <c:v>543.16129032258061</c:v>
                </c:pt>
                <c:pt idx="232">
                  <c:v>379.87096774193549</c:v>
                </c:pt>
                <c:pt idx="233">
                  <c:v>59.258064516129032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75.833333333333329</c:v>
                </c:pt>
                <c:pt idx="248">
                  <c:v>382.1</c:v>
                </c:pt>
                <c:pt idx="249">
                  <c:v>543.16666666666663</c:v>
                </c:pt>
                <c:pt idx="250">
                  <c:v>638.70000000000005</c:v>
                </c:pt>
                <c:pt idx="251">
                  <c:v>659.13333333333333</c:v>
                </c:pt>
                <c:pt idx="252">
                  <c:v>665.13333333333333</c:v>
                </c:pt>
                <c:pt idx="253">
                  <c:v>682.56666666666672</c:v>
                </c:pt>
                <c:pt idx="254">
                  <c:v>634.23333333333335</c:v>
                </c:pt>
                <c:pt idx="255">
                  <c:v>524</c:v>
                </c:pt>
                <c:pt idx="256">
                  <c:v>320</c:v>
                </c:pt>
                <c:pt idx="257">
                  <c:v>1.2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2.2580645161290325</c:v>
                </c:pt>
                <c:pt idx="272">
                  <c:v>332.70967741935482</c:v>
                </c:pt>
                <c:pt idx="273">
                  <c:v>533.19354838709683</c:v>
                </c:pt>
                <c:pt idx="274">
                  <c:v>640.06451612903231</c:v>
                </c:pt>
                <c:pt idx="275">
                  <c:v>700.12903225806451</c:v>
                </c:pt>
                <c:pt idx="276">
                  <c:v>716.09677419354841</c:v>
                </c:pt>
                <c:pt idx="277">
                  <c:v>703.41935483870964</c:v>
                </c:pt>
                <c:pt idx="278">
                  <c:v>661.35483870967744</c:v>
                </c:pt>
                <c:pt idx="279">
                  <c:v>563.35483870967744</c:v>
                </c:pt>
                <c:pt idx="280">
                  <c:v>361.93548387096774</c:v>
                </c:pt>
                <c:pt idx="281">
                  <c:v>0.35483870967741937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53-414E-BC84-E2EEEC13E7F4}"/>
            </c:ext>
          </c:extLst>
        </c:ser>
        <c:ser>
          <c:idx val="1"/>
          <c:order val="1"/>
          <c:tx>
            <c:strRef>
              <c:f>Sheet1!$M$1:$M$2</c:f>
              <c:strCache>
                <c:ptCount val="1"/>
                <c:pt idx="0">
                  <c:v>Karnataka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Sheet1!$J$3:$K$290</c:f>
              <c:multiLvlStrCache>
                <c:ptCount val="28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</c:lvl>
                <c:lvl>
                  <c:pt idx="0">
                    <c:v>Jan</c:v>
                  </c:pt>
                  <c:pt idx="24">
                    <c:v>Feb</c:v>
                  </c:pt>
                  <c:pt idx="48">
                    <c:v>Mar</c:v>
                  </c:pt>
                  <c:pt idx="72">
                    <c:v>Apr</c:v>
                  </c:pt>
                  <c:pt idx="96">
                    <c:v>May</c:v>
                  </c:pt>
                  <c:pt idx="120">
                    <c:v>Jun</c:v>
                  </c:pt>
                  <c:pt idx="144">
                    <c:v>Jul</c:v>
                  </c:pt>
                  <c:pt idx="168">
                    <c:v>Aug</c:v>
                  </c:pt>
                  <c:pt idx="192">
                    <c:v>Sep</c:v>
                  </c:pt>
                  <c:pt idx="216">
                    <c:v>Oct</c:v>
                  </c:pt>
                  <c:pt idx="240">
                    <c:v>Nov</c:v>
                  </c:pt>
                  <c:pt idx="264">
                    <c:v>Dec</c:v>
                  </c:pt>
                </c:lvl>
              </c:multiLvlStrCache>
            </c:multiLvlStrRef>
          </c:cat>
          <c:val>
            <c:numRef>
              <c:f>Sheet1!$M$3:$M$290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78.322580645161295</c:v>
                </c:pt>
                <c:pt idx="7">
                  <c:v>405.80645161290323</c:v>
                </c:pt>
                <c:pt idx="8">
                  <c:v>596.58064516129036</c:v>
                </c:pt>
                <c:pt idx="9">
                  <c:v>683.9677419354839</c:v>
                </c:pt>
                <c:pt idx="10">
                  <c:v>752.48387096774195</c:v>
                </c:pt>
                <c:pt idx="11">
                  <c:v>742.22580645161293</c:v>
                </c:pt>
                <c:pt idx="12">
                  <c:v>680.19354838709683</c:v>
                </c:pt>
                <c:pt idx="13">
                  <c:v>725.77419354838707</c:v>
                </c:pt>
                <c:pt idx="14">
                  <c:v>702.80645161290317</c:v>
                </c:pt>
                <c:pt idx="15">
                  <c:v>631.77419354838707</c:v>
                </c:pt>
                <c:pt idx="16">
                  <c:v>463.25806451612902</c:v>
                </c:pt>
                <c:pt idx="17">
                  <c:v>89.870967741935488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96.357142857142861</c:v>
                </c:pt>
                <c:pt idx="31">
                  <c:v>456.82142857142856</c:v>
                </c:pt>
                <c:pt idx="32">
                  <c:v>594.10714285714289</c:v>
                </c:pt>
                <c:pt idx="33">
                  <c:v>658.60714285714289</c:v>
                </c:pt>
                <c:pt idx="34">
                  <c:v>762.60714285714289</c:v>
                </c:pt>
                <c:pt idx="35">
                  <c:v>736.46428571428567</c:v>
                </c:pt>
                <c:pt idx="36">
                  <c:v>685</c:v>
                </c:pt>
                <c:pt idx="37">
                  <c:v>647.10714285714289</c:v>
                </c:pt>
                <c:pt idx="38">
                  <c:v>595.21428571428567</c:v>
                </c:pt>
                <c:pt idx="39">
                  <c:v>550.28571428571433</c:v>
                </c:pt>
                <c:pt idx="40">
                  <c:v>370.85714285714283</c:v>
                </c:pt>
                <c:pt idx="41">
                  <c:v>126.14285714285714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185.06451612903226</c:v>
                </c:pt>
                <c:pt idx="55">
                  <c:v>464.90322580645159</c:v>
                </c:pt>
                <c:pt idx="56">
                  <c:v>636.77419354838707</c:v>
                </c:pt>
                <c:pt idx="57">
                  <c:v>681.51612903225805</c:v>
                </c:pt>
                <c:pt idx="58">
                  <c:v>733.83870967741939</c:v>
                </c:pt>
                <c:pt idx="59">
                  <c:v>735.80645161290317</c:v>
                </c:pt>
                <c:pt idx="60">
                  <c:v>722.67741935483866</c:v>
                </c:pt>
                <c:pt idx="61">
                  <c:v>727.38709677419354</c:v>
                </c:pt>
                <c:pt idx="62">
                  <c:v>682.90322580645159</c:v>
                </c:pt>
                <c:pt idx="63">
                  <c:v>579.67741935483866</c:v>
                </c:pt>
                <c:pt idx="64">
                  <c:v>394.25806451612902</c:v>
                </c:pt>
                <c:pt idx="65">
                  <c:v>147.03225806451613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0.33333333333333331</c:v>
                </c:pt>
                <c:pt idx="78">
                  <c:v>206.3</c:v>
                </c:pt>
                <c:pt idx="79">
                  <c:v>422.4</c:v>
                </c:pt>
                <c:pt idx="80">
                  <c:v>563.06666666666672</c:v>
                </c:pt>
                <c:pt idx="81">
                  <c:v>652</c:v>
                </c:pt>
                <c:pt idx="82">
                  <c:v>649.0333333333333</c:v>
                </c:pt>
                <c:pt idx="83">
                  <c:v>639.1</c:v>
                </c:pt>
                <c:pt idx="84">
                  <c:v>609.43333333333328</c:v>
                </c:pt>
                <c:pt idx="85">
                  <c:v>589</c:v>
                </c:pt>
                <c:pt idx="86">
                  <c:v>551.5</c:v>
                </c:pt>
                <c:pt idx="87">
                  <c:v>472.16666666666669</c:v>
                </c:pt>
                <c:pt idx="88">
                  <c:v>335.53333333333336</c:v>
                </c:pt>
                <c:pt idx="89">
                  <c:v>100.23333333333333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0.80645161290322576</c:v>
                </c:pt>
                <c:pt idx="102">
                  <c:v>105.12903225806451</c:v>
                </c:pt>
                <c:pt idx="103">
                  <c:v>193.03225806451613</c:v>
                </c:pt>
                <c:pt idx="104">
                  <c:v>267.77419354838707</c:v>
                </c:pt>
                <c:pt idx="105">
                  <c:v>323.09677419354841</c:v>
                </c:pt>
                <c:pt idx="106">
                  <c:v>312.61290322580646</c:v>
                </c:pt>
                <c:pt idx="107">
                  <c:v>300.54838709677421</c:v>
                </c:pt>
                <c:pt idx="108">
                  <c:v>246.58064516129033</c:v>
                </c:pt>
                <c:pt idx="109">
                  <c:v>218.74193548387098</c:v>
                </c:pt>
                <c:pt idx="110">
                  <c:v>223.7741935483871</c:v>
                </c:pt>
                <c:pt idx="111">
                  <c:v>202.16129032258064</c:v>
                </c:pt>
                <c:pt idx="112">
                  <c:v>173.35483870967741</c:v>
                </c:pt>
                <c:pt idx="113">
                  <c:v>81.903225806451616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5.7666666666666666</c:v>
                </c:pt>
                <c:pt idx="126">
                  <c:v>84.8</c:v>
                </c:pt>
                <c:pt idx="127">
                  <c:v>145.26666666666668</c:v>
                </c:pt>
                <c:pt idx="128">
                  <c:v>214.73333333333332</c:v>
                </c:pt>
                <c:pt idx="129">
                  <c:v>248.96666666666667</c:v>
                </c:pt>
                <c:pt idx="130">
                  <c:v>224.96666666666667</c:v>
                </c:pt>
                <c:pt idx="131">
                  <c:v>240.26666666666668</c:v>
                </c:pt>
                <c:pt idx="132">
                  <c:v>269.3</c:v>
                </c:pt>
                <c:pt idx="133">
                  <c:v>255.73333333333332</c:v>
                </c:pt>
                <c:pt idx="134">
                  <c:v>277.26666666666665</c:v>
                </c:pt>
                <c:pt idx="135">
                  <c:v>222.76666666666668</c:v>
                </c:pt>
                <c:pt idx="136">
                  <c:v>141.03333333333333</c:v>
                </c:pt>
                <c:pt idx="137">
                  <c:v>61.666666666666664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2.064516129032258</c:v>
                </c:pt>
                <c:pt idx="150">
                  <c:v>109.83870967741936</c:v>
                </c:pt>
                <c:pt idx="151">
                  <c:v>150.54838709677421</c:v>
                </c:pt>
                <c:pt idx="152">
                  <c:v>197.09677419354838</c:v>
                </c:pt>
                <c:pt idx="153">
                  <c:v>205.25806451612902</c:v>
                </c:pt>
                <c:pt idx="154">
                  <c:v>191.06451612903226</c:v>
                </c:pt>
                <c:pt idx="155">
                  <c:v>212.64516129032259</c:v>
                </c:pt>
                <c:pt idx="156">
                  <c:v>257.38709677419354</c:v>
                </c:pt>
                <c:pt idx="157">
                  <c:v>259.58064516129031</c:v>
                </c:pt>
                <c:pt idx="158">
                  <c:v>248.51612903225808</c:v>
                </c:pt>
                <c:pt idx="159">
                  <c:v>235</c:v>
                </c:pt>
                <c:pt idx="160">
                  <c:v>209.61290322580646</c:v>
                </c:pt>
                <c:pt idx="161">
                  <c:v>94.870967741935488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34.741935483870968</c:v>
                </c:pt>
                <c:pt idx="175">
                  <c:v>78.387096774193552</c:v>
                </c:pt>
                <c:pt idx="176">
                  <c:v>117.45161290322581</c:v>
                </c:pt>
                <c:pt idx="177">
                  <c:v>151.74193548387098</c:v>
                </c:pt>
                <c:pt idx="178">
                  <c:v>191.7741935483871</c:v>
                </c:pt>
                <c:pt idx="179">
                  <c:v>222.38709677419354</c:v>
                </c:pt>
                <c:pt idx="180">
                  <c:v>241</c:v>
                </c:pt>
                <c:pt idx="181">
                  <c:v>288.70967741935482</c:v>
                </c:pt>
                <c:pt idx="182">
                  <c:v>260.06451612903226</c:v>
                </c:pt>
                <c:pt idx="183">
                  <c:v>202.19354838709677</c:v>
                </c:pt>
                <c:pt idx="184">
                  <c:v>134.38709677419354</c:v>
                </c:pt>
                <c:pt idx="185">
                  <c:v>65.645161290322577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53.2</c:v>
                </c:pt>
                <c:pt idx="199">
                  <c:v>111.63333333333334</c:v>
                </c:pt>
                <c:pt idx="200">
                  <c:v>189.1</c:v>
                </c:pt>
                <c:pt idx="201">
                  <c:v>211.26666666666668</c:v>
                </c:pt>
                <c:pt idx="202">
                  <c:v>213.46666666666667</c:v>
                </c:pt>
                <c:pt idx="203">
                  <c:v>225</c:v>
                </c:pt>
                <c:pt idx="204">
                  <c:v>244.2</c:v>
                </c:pt>
                <c:pt idx="205">
                  <c:v>282.8</c:v>
                </c:pt>
                <c:pt idx="206">
                  <c:v>243.56666666666666</c:v>
                </c:pt>
                <c:pt idx="207">
                  <c:v>257.76666666666665</c:v>
                </c:pt>
                <c:pt idx="208">
                  <c:v>215.56666666666666</c:v>
                </c:pt>
                <c:pt idx="209">
                  <c:v>40.9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122.09677419354838</c:v>
                </c:pt>
                <c:pt idx="223">
                  <c:v>262</c:v>
                </c:pt>
                <c:pt idx="224">
                  <c:v>331.29032258064518</c:v>
                </c:pt>
                <c:pt idx="225">
                  <c:v>371</c:v>
                </c:pt>
                <c:pt idx="226">
                  <c:v>364.12903225806451</c:v>
                </c:pt>
                <c:pt idx="227">
                  <c:v>366.67741935483872</c:v>
                </c:pt>
                <c:pt idx="228">
                  <c:v>364.09677419354841</c:v>
                </c:pt>
                <c:pt idx="229">
                  <c:v>314.16129032258067</c:v>
                </c:pt>
                <c:pt idx="230">
                  <c:v>311.74193548387098</c:v>
                </c:pt>
                <c:pt idx="231">
                  <c:v>238.64516129032259</c:v>
                </c:pt>
                <c:pt idx="232">
                  <c:v>145.61290322580646</c:v>
                </c:pt>
                <c:pt idx="233">
                  <c:v>7.967741935483871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212.76666666666668</c:v>
                </c:pt>
                <c:pt idx="247">
                  <c:v>421.66666666666669</c:v>
                </c:pt>
                <c:pt idx="248">
                  <c:v>518.20000000000005</c:v>
                </c:pt>
                <c:pt idx="249">
                  <c:v>528.73333333333335</c:v>
                </c:pt>
                <c:pt idx="250">
                  <c:v>447.2</c:v>
                </c:pt>
                <c:pt idx="251">
                  <c:v>408.4</c:v>
                </c:pt>
                <c:pt idx="252">
                  <c:v>376.5</c:v>
                </c:pt>
                <c:pt idx="253">
                  <c:v>389.33333333333331</c:v>
                </c:pt>
                <c:pt idx="254">
                  <c:v>413.56666666666666</c:v>
                </c:pt>
                <c:pt idx="255">
                  <c:v>372.86666666666667</c:v>
                </c:pt>
                <c:pt idx="256">
                  <c:v>247.33333333333334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70.354838709677423</c:v>
                </c:pt>
                <c:pt idx="271">
                  <c:v>287.64516129032256</c:v>
                </c:pt>
                <c:pt idx="272">
                  <c:v>201.80645161290323</c:v>
                </c:pt>
                <c:pt idx="273">
                  <c:v>183.61290322580646</c:v>
                </c:pt>
                <c:pt idx="274">
                  <c:v>235</c:v>
                </c:pt>
                <c:pt idx="275">
                  <c:v>158.64516129032259</c:v>
                </c:pt>
                <c:pt idx="276">
                  <c:v>156.41935483870967</c:v>
                </c:pt>
                <c:pt idx="277">
                  <c:v>158.90322580645162</c:v>
                </c:pt>
                <c:pt idx="278">
                  <c:v>159.96774193548387</c:v>
                </c:pt>
                <c:pt idx="279">
                  <c:v>309.12903225806451</c:v>
                </c:pt>
                <c:pt idx="280">
                  <c:v>273.19354838709677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53-414E-BC84-E2EEEC13E7F4}"/>
            </c:ext>
          </c:extLst>
        </c:ser>
        <c:ser>
          <c:idx val="2"/>
          <c:order val="2"/>
          <c:tx>
            <c:strRef>
              <c:f>Sheet1!$N$1:$N$2</c:f>
              <c:strCache>
                <c:ptCount val="1"/>
                <c:pt idx="0">
                  <c:v>Madhya Pradesh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Sheet1!$J$3:$K$290</c:f>
              <c:multiLvlStrCache>
                <c:ptCount val="28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</c:lvl>
                <c:lvl>
                  <c:pt idx="0">
                    <c:v>Jan</c:v>
                  </c:pt>
                  <c:pt idx="24">
                    <c:v>Feb</c:v>
                  </c:pt>
                  <c:pt idx="48">
                    <c:v>Mar</c:v>
                  </c:pt>
                  <c:pt idx="72">
                    <c:v>Apr</c:v>
                  </c:pt>
                  <c:pt idx="96">
                    <c:v>May</c:v>
                  </c:pt>
                  <c:pt idx="120">
                    <c:v>Jun</c:v>
                  </c:pt>
                  <c:pt idx="144">
                    <c:v>Jul</c:v>
                  </c:pt>
                  <c:pt idx="168">
                    <c:v>Aug</c:v>
                  </c:pt>
                  <c:pt idx="192">
                    <c:v>Sep</c:v>
                  </c:pt>
                  <c:pt idx="216">
                    <c:v>Oct</c:v>
                  </c:pt>
                  <c:pt idx="240">
                    <c:v>Nov</c:v>
                  </c:pt>
                  <c:pt idx="264">
                    <c:v>Dec</c:v>
                  </c:pt>
                </c:lvl>
              </c:multiLvlStrCache>
            </c:multiLvlStrRef>
          </c:cat>
          <c:val>
            <c:numRef>
              <c:f>Sheet1!$N$3:$N$290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301.77419354838707</c:v>
                </c:pt>
                <c:pt idx="8">
                  <c:v>524.35483870967744</c:v>
                </c:pt>
                <c:pt idx="9">
                  <c:v>632.54838709677415</c:v>
                </c:pt>
                <c:pt idx="10">
                  <c:v>702.9677419354839</c:v>
                </c:pt>
                <c:pt idx="11">
                  <c:v>697.48387096774195</c:v>
                </c:pt>
                <c:pt idx="12">
                  <c:v>711.45161290322585</c:v>
                </c:pt>
                <c:pt idx="13">
                  <c:v>710.38709677419354</c:v>
                </c:pt>
                <c:pt idx="14">
                  <c:v>659.06451612903231</c:v>
                </c:pt>
                <c:pt idx="15">
                  <c:v>536.80645161290317</c:v>
                </c:pt>
                <c:pt idx="16">
                  <c:v>311.54838709677421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15.214285714285714</c:v>
                </c:pt>
                <c:pt idx="31">
                  <c:v>372.53571428571428</c:v>
                </c:pt>
                <c:pt idx="32">
                  <c:v>560.17857142857144</c:v>
                </c:pt>
                <c:pt idx="33">
                  <c:v>669.57142857142856</c:v>
                </c:pt>
                <c:pt idx="34">
                  <c:v>730.82142857142856</c:v>
                </c:pt>
                <c:pt idx="35">
                  <c:v>768.46428571428567</c:v>
                </c:pt>
                <c:pt idx="36">
                  <c:v>750.64285714285711</c:v>
                </c:pt>
                <c:pt idx="37">
                  <c:v>704.14285714285711</c:v>
                </c:pt>
                <c:pt idx="38">
                  <c:v>706.35714285714289</c:v>
                </c:pt>
                <c:pt idx="39">
                  <c:v>609.5</c:v>
                </c:pt>
                <c:pt idx="40">
                  <c:v>424.42857142857144</c:v>
                </c:pt>
                <c:pt idx="41">
                  <c:v>65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118.87096774193549</c:v>
                </c:pt>
                <c:pt idx="55">
                  <c:v>414.90322580645159</c:v>
                </c:pt>
                <c:pt idx="56">
                  <c:v>581.48387096774195</c:v>
                </c:pt>
                <c:pt idx="57">
                  <c:v>678.0322580645161</c:v>
                </c:pt>
                <c:pt idx="58">
                  <c:v>729.77419354838707</c:v>
                </c:pt>
                <c:pt idx="59">
                  <c:v>750.64516129032256</c:v>
                </c:pt>
                <c:pt idx="60">
                  <c:v>763.12903225806451</c:v>
                </c:pt>
                <c:pt idx="61">
                  <c:v>751.70967741935488</c:v>
                </c:pt>
                <c:pt idx="62">
                  <c:v>690.22580645161293</c:v>
                </c:pt>
                <c:pt idx="63">
                  <c:v>598.22580645161293</c:v>
                </c:pt>
                <c:pt idx="64">
                  <c:v>416.03225806451616</c:v>
                </c:pt>
                <c:pt idx="65">
                  <c:v>99.870967741935488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2.5333333333333332</c:v>
                </c:pt>
                <c:pt idx="78">
                  <c:v>217.06666666666666</c:v>
                </c:pt>
                <c:pt idx="79">
                  <c:v>463.33333333333331</c:v>
                </c:pt>
                <c:pt idx="80">
                  <c:v>597.1</c:v>
                </c:pt>
                <c:pt idx="81">
                  <c:v>668.7</c:v>
                </c:pt>
                <c:pt idx="82">
                  <c:v>715.8</c:v>
                </c:pt>
                <c:pt idx="83">
                  <c:v>768</c:v>
                </c:pt>
                <c:pt idx="84">
                  <c:v>739.76666666666665</c:v>
                </c:pt>
                <c:pt idx="85">
                  <c:v>695.66666666666663</c:v>
                </c:pt>
                <c:pt idx="86">
                  <c:v>614.6</c:v>
                </c:pt>
                <c:pt idx="87">
                  <c:v>527.4</c:v>
                </c:pt>
                <c:pt idx="88">
                  <c:v>383.63333333333333</c:v>
                </c:pt>
                <c:pt idx="89">
                  <c:v>121.3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22.774193548387096</c:v>
                </c:pt>
                <c:pt idx="102">
                  <c:v>297.25806451612902</c:v>
                </c:pt>
                <c:pt idx="103">
                  <c:v>462.67741935483872</c:v>
                </c:pt>
                <c:pt idx="104">
                  <c:v>549.48387096774195</c:v>
                </c:pt>
                <c:pt idx="105">
                  <c:v>638.09677419354841</c:v>
                </c:pt>
                <c:pt idx="106">
                  <c:v>676.64516129032256</c:v>
                </c:pt>
                <c:pt idx="107">
                  <c:v>706.51612903225805</c:v>
                </c:pt>
                <c:pt idx="108">
                  <c:v>635.93548387096769</c:v>
                </c:pt>
                <c:pt idx="109">
                  <c:v>477.32258064516128</c:v>
                </c:pt>
                <c:pt idx="110">
                  <c:v>473.35483870967744</c:v>
                </c:pt>
                <c:pt idx="111">
                  <c:v>380.96774193548384</c:v>
                </c:pt>
                <c:pt idx="112">
                  <c:v>283.93548387096774</c:v>
                </c:pt>
                <c:pt idx="113">
                  <c:v>135.16129032258064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9.5333333333333332</c:v>
                </c:pt>
                <c:pt idx="126">
                  <c:v>121.56666666666666</c:v>
                </c:pt>
                <c:pt idx="127">
                  <c:v>243.16666666666666</c:v>
                </c:pt>
                <c:pt idx="128">
                  <c:v>343.63333333333333</c:v>
                </c:pt>
                <c:pt idx="129">
                  <c:v>355.76666666666665</c:v>
                </c:pt>
                <c:pt idx="130">
                  <c:v>330.6</c:v>
                </c:pt>
                <c:pt idx="131">
                  <c:v>320.83333333333331</c:v>
                </c:pt>
                <c:pt idx="132">
                  <c:v>327.13333333333333</c:v>
                </c:pt>
                <c:pt idx="133">
                  <c:v>358.4</c:v>
                </c:pt>
                <c:pt idx="134">
                  <c:v>296.26666666666665</c:v>
                </c:pt>
                <c:pt idx="135">
                  <c:v>263.06666666666666</c:v>
                </c:pt>
                <c:pt idx="136">
                  <c:v>205.9</c:v>
                </c:pt>
                <c:pt idx="137">
                  <c:v>87.433333333333337</c:v>
                </c:pt>
                <c:pt idx="138">
                  <c:v>1.9666666666666666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3.7419354838709675</c:v>
                </c:pt>
                <c:pt idx="150">
                  <c:v>70.58064516129032</c:v>
                </c:pt>
                <c:pt idx="151">
                  <c:v>161.67741935483872</c:v>
                </c:pt>
                <c:pt idx="152">
                  <c:v>187.51612903225808</c:v>
                </c:pt>
                <c:pt idx="153">
                  <c:v>200.45161290322579</c:v>
                </c:pt>
                <c:pt idx="154">
                  <c:v>156.41935483870967</c:v>
                </c:pt>
                <c:pt idx="155">
                  <c:v>141</c:v>
                </c:pt>
                <c:pt idx="156">
                  <c:v>173.38709677419354</c:v>
                </c:pt>
                <c:pt idx="157">
                  <c:v>218.38709677419354</c:v>
                </c:pt>
                <c:pt idx="158">
                  <c:v>245.7741935483871</c:v>
                </c:pt>
                <c:pt idx="159">
                  <c:v>232.93548387096774</c:v>
                </c:pt>
                <c:pt idx="160">
                  <c:v>213.29032258064515</c:v>
                </c:pt>
                <c:pt idx="161">
                  <c:v>108.2258064516129</c:v>
                </c:pt>
                <c:pt idx="162">
                  <c:v>3.7096774193548385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0.74193548387096775</c:v>
                </c:pt>
                <c:pt idx="174">
                  <c:v>15.32258064516129</c:v>
                </c:pt>
                <c:pt idx="175">
                  <c:v>58.225806451612904</c:v>
                </c:pt>
                <c:pt idx="176">
                  <c:v>63.677419354838712</c:v>
                </c:pt>
                <c:pt idx="177">
                  <c:v>51.096774193548384</c:v>
                </c:pt>
                <c:pt idx="178">
                  <c:v>71.903225806451616</c:v>
                </c:pt>
                <c:pt idx="179">
                  <c:v>102.38709677419355</c:v>
                </c:pt>
                <c:pt idx="180">
                  <c:v>119.06451612903226</c:v>
                </c:pt>
                <c:pt idx="181">
                  <c:v>134.61290322580646</c:v>
                </c:pt>
                <c:pt idx="182">
                  <c:v>147.90322580645162</c:v>
                </c:pt>
                <c:pt idx="183">
                  <c:v>162.93548387096774</c:v>
                </c:pt>
                <c:pt idx="184">
                  <c:v>128.29032258064515</c:v>
                </c:pt>
                <c:pt idx="185">
                  <c:v>82.741935483870961</c:v>
                </c:pt>
                <c:pt idx="186">
                  <c:v>6.4516129032258063E-2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0.36666666666666664</c:v>
                </c:pt>
                <c:pt idx="198">
                  <c:v>121.8</c:v>
                </c:pt>
                <c:pt idx="199">
                  <c:v>247.63333333333333</c:v>
                </c:pt>
                <c:pt idx="200">
                  <c:v>354.93333333333334</c:v>
                </c:pt>
                <c:pt idx="201">
                  <c:v>382.83333333333331</c:v>
                </c:pt>
                <c:pt idx="202">
                  <c:v>284.93333333333334</c:v>
                </c:pt>
                <c:pt idx="203">
                  <c:v>275.8</c:v>
                </c:pt>
                <c:pt idx="204">
                  <c:v>298.46666666666664</c:v>
                </c:pt>
                <c:pt idx="205">
                  <c:v>372.8</c:v>
                </c:pt>
                <c:pt idx="206">
                  <c:v>376.43333333333334</c:v>
                </c:pt>
                <c:pt idx="207">
                  <c:v>333.5</c:v>
                </c:pt>
                <c:pt idx="208">
                  <c:v>237.03333333333333</c:v>
                </c:pt>
                <c:pt idx="209">
                  <c:v>50.466666666666669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187.54838709677421</c:v>
                </c:pt>
                <c:pt idx="223">
                  <c:v>437.22580645161293</c:v>
                </c:pt>
                <c:pt idx="224">
                  <c:v>580.22580645161293</c:v>
                </c:pt>
                <c:pt idx="225">
                  <c:v>558.77419354838707</c:v>
                </c:pt>
                <c:pt idx="226">
                  <c:v>621.22580645161293</c:v>
                </c:pt>
                <c:pt idx="227">
                  <c:v>624.06451612903231</c:v>
                </c:pt>
                <c:pt idx="228">
                  <c:v>578.87096774193549</c:v>
                </c:pt>
                <c:pt idx="229">
                  <c:v>502.87096774193549</c:v>
                </c:pt>
                <c:pt idx="230">
                  <c:v>515.70967741935488</c:v>
                </c:pt>
                <c:pt idx="231">
                  <c:v>425.54838709677421</c:v>
                </c:pt>
                <c:pt idx="232">
                  <c:v>230.58064516129033</c:v>
                </c:pt>
                <c:pt idx="233">
                  <c:v>0.54838709677419351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97.9</c:v>
                </c:pt>
                <c:pt idx="247">
                  <c:v>368.16666666666669</c:v>
                </c:pt>
                <c:pt idx="248">
                  <c:v>516.26666666666665</c:v>
                </c:pt>
                <c:pt idx="249">
                  <c:v>606.9</c:v>
                </c:pt>
                <c:pt idx="250">
                  <c:v>647.13333333333333</c:v>
                </c:pt>
                <c:pt idx="251">
                  <c:v>669.93333333333328</c:v>
                </c:pt>
                <c:pt idx="252">
                  <c:v>675.66666666666663</c:v>
                </c:pt>
                <c:pt idx="253">
                  <c:v>627.6</c:v>
                </c:pt>
                <c:pt idx="254">
                  <c:v>530.4666666666667</c:v>
                </c:pt>
                <c:pt idx="255">
                  <c:v>393.43333333333334</c:v>
                </c:pt>
                <c:pt idx="256">
                  <c:v>154.56666666666666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18.612903225806452</c:v>
                </c:pt>
                <c:pt idx="271">
                  <c:v>405.80645161290323</c:v>
                </c:pt>
                <c:pt idx="272">
                  <c:v>587.70967741935488</c:v>
                </c:pt>
                <c:pt idx="273">
                  <c:v>579.41935483870964</c:v>
                </c:pt>
                <c:pt idx="274">
                  <c:v>556.06451612903231</c:v>
                </c:pt>
                <c:pt idx="275">
                  <c:v>560.38709677419354</c:v>
                </c:pt>
                <c:pt idx="276">
                  <c:v>561.70967741935488</c:v>
                </c:pt>
                <c:pt idx="277">
                  <c:v>540.06451612903231</c:v>
                </c:pt>
                <c:pt idx="278">
                  <c:v>623.67741935483866</c:v>
                </c:pt>
                <c:pt idx="279">
                  <c:v>533.38709677419354</c:v>
                </c:pt>
                <c:pt idx="280">
                  <c:v>270.06451612903226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53-414E-BC84-E2EEEC13E7F4}"/>
            </c:ext>
          </c:extLst>
        </c:ser>
        <c:ser>
          <c:idx val="3"/>
          <c:order val="3"/>
          <c:tx>
            <c:strRef>
              <c:f>Sheet1!$O$1:$O$2</c:f>
              <c:strCache>
                <c:ptCount val="1"/>
                <c:pt idx="0">
                  <c:v>Odisha</c:v>
                </c:pt>
              </c:strCache>
            </c:strRef>
          </c:tx>
          <c:spPr>
            <a:ln w="158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Sheet1!$J$3:$K$290</c:f>
              <c:multiLvlStrCache>
                <c:ptCount val="28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</c:lvl>
                <c:lvl>
                  <c:pt idx="0">
                    <c:v>Jan</c:v>
                  </c:pt>
                  <c:pt idx="24">
                    <c:v>Feb</c:v>
                  </c:pt>
                  <c:pt idx="48">
                    <c:v>Mar</c:v>
                  </c:pt>
                  <c:pt idx="72">
                    <c:v>Apr</c:v>
                  </c:pt>
                  <c:pt idx="96">
                    <c:v>May</c:v>
                  </c:pt>
                  <c:pt idx="120">
                    <c:v>Jun</c:v>
                  </c:pt>
                  <c:pt idx="144">
                    <c:v>Jul</c:v>
                  </c:pt>
                  <c:pt idx="168">
                    <c:v>Aug</c:v>
                  </c:pt>
                  <c:pt idx="192">
                    <c:v>Sep</c:v>
                  </c:pt>
                  <c:pt idx="216">
                    <c:v>Oct</c:v>
                  </c:pt>
                  <c:pt idx="240">
                    <c:v>Nov</c:v>
                  </c:pt>
                  <c:pt idx="264">
                    <c:v>Dec</c:v>
                  </c:pt>
                </c:lvl>
              </c:multiLvlStrCache>
            </c:multiLvlStrRef>
          </c:cat>
          <c:val>
            <c:numRef>
              <c:f>Sheet1!$O$3:$O$290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146.03225806451613</c:v>
                </c:pt>
                <c:pt idx="7">
                  <c:v>395.35483870967744</c:v>
                </c:pt>
                <c:pt idx="8">
                  <c:v>483.58064516129031</c:v>
                </c:pt>
                <c:pt idx="9">
                  <c:v>618.22580645161293</c:v>
                </c:pt>
                <c:pt idx="10">
                  <c:v>655.87096774193549</c:v>
                </c:pt>
                <c:pt idx="11">
                  <c:v>662.25806451612902</c:v>
                </c:pt>
                <c:pt idx="12">
                  <c:v>621.93548387096769</c:v>
                </c:pt>
                <c:pt idx="13">
                  <c:v>587.54838709677415</c:v>
                </c:pt>
                <c:pt idx="14">
                  <c:v>514.54838709677415</c:v>
                </c:pt>
                <c:pt idx="15">
                  <c:v>351.48387096774195</c:v>
                </c:pt>
                <c:pt idx="16">
                  <c:v>106.06451612903226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156.46428571428572</c:v>
                </c:pt>
                <c:pt idx="31">
                  <c:v>357.10714285714283</c:v>
                </c:pt>
                <c:pt idx="32">
                  <c:v>502.14285714285717</c:v>
                </c:pt>
                <c:pt idx="33">
                  <c:v>619.75</c:v>
                </c:pt>
                <c:pt idx="34">
                  <c:v>642.85714285714289</c:v>
                </c:pt>
                <c:pt idx="35">
                  <c:v>617.89285714285711</c:v>
                </c:pt>
                <c:pt idx="36">
                  <c:v>594.46428571428567</c:v>
                </c:pt>
                <c:pt idx="37">
                  <c:v>578.17857142857144</c:v>
                </c:pt>
                <c:pt idx="38">
                  <c:v>495.25</c:v>
                </c:pt>
                <c:pt idx="39">
                  <c:v>382.21428571428572</c:v>
                </c:pt>
                <c:pt idx="40">
                  <c:v>176.5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6.612903225806452</c:v>
                </c:pt>
                <c:pt idx="54">
                  <c:v>212.35483870967741</c:v>
                </c:pt>
                <c:pt idx="55">
                  <c:v>413.61290322580646</c:v>
                </c:pt>
                <c:pt idx="56">
                  <c:v>517.48387096774195</c:v>
                </c:pt>
                <c:pt idx="57">
                  <c:v>601.67741935483866</c:v>
                </c:pt>
                <c:pt idx="58">
                  <c:v>656.22580645161293</c:v>
                </c:pt>
                <c:pt idx="59">
                  <c:v>604.9677419354839</c:v>
                </c:pt>
                <c:pt idx="60">
                  <c:v>590.22580645161293</c:v>
                </c:pt>
                <c:pt idx="61">
                  <c:v>578.74193548387098</c:v>
                </c:pt>
                <c:pt idx="62">
                  <c:v>489.06451612903226</c:v>
                </c:pt>
                <c:pt idx="63">
                  <c:v>358.64516129032256</c:v>
                </c:pt>
                <c:pt idx="64">
                  <c:v>157.19354838709677</c:v>
                </c:pt>
                <c:pt idx="65">
                  <c:v>0.41935483870967744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55.3</c:v>
                </c:pt>
                <c:pt idx="78">
                  <c:v>240.33333333333334</c:v>
                </c:pt>
                <c:pt idx="79">
                  <c:v>422.06666666666666</c:v>
                </c:pt>
                <c:pt idx="80">
                  <c:v>553.79999999999995</c:v>
                </c:pt>
                <c:pt idx="81">
                  <c:v>590.33333333333337</c:v>
                </c:pt>
                <c:pt idx="82">
                  <c:v>564.16666666666663</c:v>
                </c:pt>
                <c:pt idx="83">
                  <c:v>623.29999999999995</c:v>
                </c:pt>
                <c:pt idx="84">
                  <c:v>611.93333333333328</c:v>
                </c:pt>
                <c:pt idx="85">
                  <c:v>489.36666666666667</c:v>
                </c:pt>
                <c:pt idx="86">
                  <c:v>384.86666666666667</c:v>
                </c:pt>
                <c:pt idx="87">
                  <c:v>249.26666666666668</c:v>
                </c:pt>
                <c:pt idx="88">
                  <c:v>149.03333333333333</c:v>
                </c:pt>
                <c:pt idx="89">
                  <c:v>0.8666666666666667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57.612903225806448</c:v>
                </c:pt>
                <c:pt idx="102">
                  <c:v>163.74193548387098</c:v>
                </c:pt>
                <c:pt idx="103">
                  <c:v>241.48387096774192</c:v>
                </c:pt>
                <c:pt idx="104">
                  <c:v>380.29032258064518</c:v>
                </c:pt>
                <c:pt idx="105">
                  <c:v>403.58064516129031</c:v>
                </c:pt>
                <c:pt idx="106">
                  <c:v>476.96774193548384</c:v>
                </c:pt>
                <c:pt idx="107">
                  <c:v>463.64516129032256</c:v>
                </c:pt>
                <c:pt idx="108">
                  <c:v>479.96774193548384</c:v>
                </c:pt>
                <c:pt idx="109">
                  <c:v>455.83870967741933</c:v>
                </c:pt>
                <c:pt idx="110">
                  <c:v>406.32258064516128</c:v>
                </c:pt>
                <c:pt idx="111">
                  <c:v>316.80645161290323</c:v>
                </c:pt>
                <c:pt idx="112">
                  <c:v>164.09677419354838</c:v>
                </c:pt>
                <c:pt idx="113">
                  <c:v>6.419354838709677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39.56666666666667</c:v>
                </c:pt>
                <c:pt idx="126">
                  <c:v>82.3</c:v>
                </c:pt>
                <c:pt idx="127">
                  <c:v>174.83333333333334</c:v>
                </c:pt>
                <c:pt idx="128">
                  <c:v>190.6</c:v>
                </c:pt>
                <c:pt idx="129">
                  <c:v>227.06666666666666</c:v>
                </c:pt>
                <c:pt idx="130">
                  <c:v>216.73333333333332</c:v>
                </c:pt>
                <c:pt idx="131">
                  <c:v>212.36666666666667</c:v>
                </c:pt>
                <c:pt idx="132">
                  <c:v>152.26666666666668</c:v>
                </c:pt>
                <c:pt idx="133">
                  <c:v>156.26666666666668</c:v>
                </c:pt>
                <c:pt idx="134">
                  <c:v>159.5</c:v>
                </c:pt>
                <c:pt idx="135">
                  <c:v>178.8</c:v>
                </c:pt>
                <c:pt idx="136">
                  <c:v>156.19999999999999</c:v>
                </c:pt>
                <c:pt idx="137">
                  <c:v>26.333333333333332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37.161290322580648</c:v>
                </c:pt>
                <c:pt idx="150">
                  <c:v>90.161290322580641</c:v>
                </c:pt>
                <c:pt idx="151">
                  <c:v>113.12903225806451</c:v>
                </c:pt>
                <c:pt idx="152">
                  <c:v>119.87096774193549</c:v>
                </c:pt>
                <c:pt idx="153">
                  <c:v>133.19354838709677</c:v>
                </c:pt>
                <c:pt idx="154">
                  <c:v>120.80645161290323</c:v>
                </c:pt>
                <c:pt idx="155">
                  <c:v>94.096774193548384</c:v>
                </c:pt>
                <c:pt idx="156">
                  <c:v>96.903225806451616</c:v>
                </c:pt>
                <c:pt idx="157">
                  <c:v>93.516129032258064</c:v>
                </c:pt>
                <c:pt idx="158">
                  <c:v>166.29032258064515</c:v>
                </c:pt>
                <c:pt idx="159">
                  <c:v>160.90322580645162</c:v>
                </c:pt>
                <c:pt idx="160">
                  <c:v>188.03225806451613</c:v>
                </c:pt>
                <c:pt idx="161">
                  <c:v>50.548387096774192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21.451612903225808</c:v>
                </c:pt>
                <c:pt idx="174">
                  <c:v>75.290322580645167</c:v>
                </c:pt>
                <c:pt idx="175">
                  <c:v>167.90322580645162</c:v>
                </c:pt>
                <c:pt idx="176">
                  <c:v>178.96774193548387</c:v>
                </c:pt>
                <c:pt idx="177">
                  <c:v>133.70967741935485</c:v>
                </c:pt>
                <c:pt idx="178">
                  <c:v>164.45161290322579</c:v>
                </c:pt>
                <c:pt idx="179">
                  <c:v>129.70967741935485</c:v>
                </c:pt>
                <c:pt idx="180">
                  <c:v>109.7741935483871</c:v>
                </c:pt>
                <c:pt idx="181">
                  <c:v>104.3225806451613</c:v>
                </c:pt>
                <c:pt idx="182">
                  <c:v>83.967741935483872</c:v>
                </c:pt>
                <c:pt idx="183">
                  <c:v>121.61290322580645</c:v>
                </c:pt>
                <c:pt idx="184">
                  <c:v>89.41935483870968</c:v>
                </c:pt>
                <c:pt idx="185">
                  <c:v>7.290322580645161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32.93333333333333</c:v>
                </c:pt>
                <c:pt idx="198">
                  <c:v>135.4</c:v>
                </c:pt>
                <c:pt idx="199">
                  <c:v>204.56666666666666</c:v>
                </c:pt>
                <c:pt idx="200">
                  <c:v>192.6</c:v>
                </c:pt>
                <c:pt idx="201">
                  <c:v>185.53333333333333</c:v>
                </c:pt>
                <c:pt idx="202">
                  <c:v>153.03333333333333</c:v>
                </c:pt>
                <c:pt idx="203">
                  <c:v>169.53333333333333</c:v>
                </c:pt>
                <c:pt idx="204">
                  <c:v>162.43333333333334</c:v>
                </c:pt>
                <c:pt idx="205">
                  <c:v>169.1</c:v>
                </c:pt>
                <c:pt idx="206">
                  <c:v>210.1</c:v>
                </c:pt>
                <c:pt idx="207">
                  <c:v>203.7</c:v>
                </c:pt>
                <c:pt idx="208">
                  <c:v>68.933333333333337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35</c:v>
                </c:pt>
                <c:pt idx="222">
                  <c:v>236.83870967741936</c:v>
                </c:pt>
                <c:pt idx="223">
                  <c:v>377.77419354838707</c:v>
                </c:pt>
                <c:pt idx="224">
                  <c:v>450.16129032258067</c:v>
                </c:pt>
                <c:pt idx="225">
                  <c:v>484.38709677419354</c:v>
                </c:pt>
                <c:pt idx="226">
                  <c:v>501.90322580645159</c:v>
                </c:pt>
                <c:pt idx="227">
                  <c:v>457.32258064516128</c:v>
                </c:pt>
                <c:pt idx="228">
                  <c:v>424.35483870967744</c:v>
                </c:pt>
                <c:pt idx="229">
                  <c:v>370.96774193548384</c:v>
                </c:pt>
                <c:pt idx="230">
                  <c:v>312.25806451612902</c:v>
                </c:pt>
                <c:pt idx="231">
                  <c:v>207.41935483870967</c:v>
                </c:pt>
                <c:pt idx="232">
                  <c:v>31.35483870967742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18.433333333333334</c:v>
                </c:pt>
                <c:pt idx="246">
                  <c:v>265.66666666666669</c:v>
                </c:pt>
                <c:pt idx="247">
                  <c:v>428.2</c:v>
                </c:pt>
                <c:pt idx="248">
                  <c:v>507.86666666666667</c:v>
                </c:pt>
                <c:pt idx="249">
                  <c:v>548.36666666666667</c:v>
                </c:pt>
                <c:pt idx="250">
                  <c:v>579.29999999999995</c:v>
                </c:pt>
                <c:pt idx="251">
                  <c:v>590.63333333333333</c:v>
                </c:pt>
                <c:pt idx="252">
                  <c:v>573.4666666666667</c:v>
                </c:pt>
                <c:pt idx="253">
                  <c:v>519.1</c:v>
                </c:pt>
                <c:pt idx="254">
                  <c:v>417.76666666666665</c:v>
                </c:pt>
                <c:pt idx="255">
                  <c:v>258.06666666666666</c:v>
                </c:pt>
                <c:pt idx="256">
                  <c:v>22.766666666666666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217.90322580645162</c:v>
                </c:pt>
                <c:pt idx="271">
                  <c:v>415.96774193548384</c:v>
                </c:pt>
                <c:pt idx="272">
                  <c:v>396.58064516129031</c:v>
                </c:pt>
                <c:pt idx="273">
                  <c:v>325.41935483870969</c:v>
                </c:pt>
                <c:pt idx="274">
                  <c:v>315.64516129032256</c:v>
                </c:pt>
                <c:pt idx="275">
                  <c:v>326.48387096774195</c:v>
                </c:pt>
                <c:pt idx="276">
                  <c:v>373.32258064516128</c:v>
                </c:pt>
                <c:pt idx="277">
                  <c:v>369.96774193548384</c:v>
                </c:pt>
                <c:pt idx="278">
                  <c:v>383.54838709677421</c:v>
                </c:pt>
                <c:pt idx="279">
                  <c:v>266.35483870967744</c:v>
                </c:pt>
                <c:pt idx="280">
                  <c:v>26.838709677419356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53-414E-BC84-E2EEEC13E7F4}"/>
            </c:ext>
          </c:extLst>
        </c:ser>
        <c:ser>
          <c:idx val="4"/>
          <c:order val="4"/>
          <c:tx>
            <c:strRef>
              <c:f>Sheet1!$P$1:$P$2</c:f>
              <c:strCache>
                <c:ptCount val="1"/>
                <c:pt idx="0">
                  <c:v>Uttar Pradesh</c:v>
                </c:pt>
              </c:strCache>
            </c:strRef>
          </c:tx>
          <c:spPr>
            <a:ln w="158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Sheet1!$J$3:$K$290</c:f>
              <c:multiLvlStrCache>
                <c:ptCount val="28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</c:lvl>
                <c:lvl>
                  <c:pt idx="0">
                    <c:v>Jan</c:v>
                  </c:pt>
                  <c:pt idx="24">
                    <c:v>Feb</c:v>
                  </c:pt>
                  <c:pt idx="48">
                    <c:v>Mar</c:v>
                  </c:pt>
                  <c:pt idx="72">
                    <c:v>Apr</c:v>
                  </c:pt>
                  <c:pt idx="96">
                    <c:v>May</c:v>
                  </c:pt>
                  <c:pt idx="120">
                    <c:v>Jun</c:v>
                  </c:pt>
                  <c:pt idx="144">
                    <c:v>Jul</c:v>
                  </c:pt>
                  <c:pt idx="168">
                    <c:v>Aug</c:v>
                  </c:pt>
                  <c:pt idx="192">
                    <c:v>Sep</c:v>
                  </c:pt>
                  <c:pt idx="216">
                    <c:v>Oct</c:v>
                  </c:pt>
                  <c:pt idx="240">
                    <c:v>Nov</c:v>
                  </c:pt>
                  <c:pt idx="264">
                    <c:v>Dec</c:v>
                  </c:pt>
                </c:lvl>
              </c:multiLvlStrCache>
            </c:multiLvlStrRef>
          </c:cat>
          <c:val>
            <c:numRef>
              <c:f>Sheet1!$P$3:$P$290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13.258064516129032</c:v>
                </c:pt>
                <c:pt idx="7">
                  <c:v>226.67741935483872</c:v>
                </c:pt>
                <c:pt idx="8">
                  <c:v>360.38709677419354</c:v>
                </c:pt>
                <c:pt idx="9">
                  <c:v>436.74193548387098</c:v>
                </c:pt>
                <c:pt idx="10">
                  <c:v>468.19354838709677</c:v>
                </c:pt>
                <c:pt idx="11">
                  <c:v>492.83870967741933</c:v>
                </c:pt>
                <c:pt idx="12">
                  <c:v>517.09677419354841</c:v>
                </c:pt>
                <c:pt idx="13">
                  <c:v>518.54838709677415</c:v>
                </c:pt>
                <c:pt idx="14">
                  <c:v>445.83870967741933</c:v>
                </c:pt>
                <c:pt idx="15">
                  <c:v>317.96774193548384</c:v>
                </c:pt>
                <c:pt idx="16">
                  <c:v>106.90322580645162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32.678571428571431</c:v>
                </c:pt>
                <c:pt idx="31">
                  <c:v>278.46428571428572</c:v>
                </c:pt>
                <c:pt idx="32">
                  <c:v>464.53571428571428</c:v>
                </c:pt>
                <c:pt idx="33">
                  <c:v>564.42857142857144</c:v>
                </c:pt>
                <c:pt idx="34">
                  <c:v>590.89285714285711</c:v>
                </c:pt>
                <c:pt idx="35">
                  <c:v>553.21428571428567</c:v>
                </c:pt>
                <c:pt idx="36">
                  <c:v>537.57142857142856</c:v>
                </c:pt>
                <c:pt idx="37">
                  <c:v>498.10714285714283</c:v>
                </c:pt>
                <c:pt idx="38">
                  <c:v>442.10714285714283</c:v>
                </c:pt>
                <c:pt idx="39">
                  <c:v>340.71428571428572</c:v>
                </c:pt>
                <c:pt idx="40">
                  <c:v>158</c:v>
                </c:pt>
                <c:pt idx="41">
                  <c:v>1.0357142857142858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146.7741935483871</c:v>
                </c:pt>
                <c:pt idx="55">
                  <c:v>405.93548387096774</c:v>
                </c:pt>
                <c:pt idx="56">
                  <c:v>569.16129032258061</c:v>
                </c:pt>
                <c:pt idx="57">
                  <c:v>633.70967741935488</c:v>
                </c:pt>
                <c:pt idx="58">
                  <c:v>666.90322580645159</c:v>
                </c:pt>
                <c:pt idx="59">
                  <c:v>655.32258064516134</c:v>
                </c:pt>
                <c:pt idx="60">
                  <c:v>640.38709677419354</c:v>
                </c:pt>
                <c:pt idx="61">
                  <c:v>619.67741935483866</c:v>
                </c:pt>
                <c:pt idx="62">
                  <c:v>591.93548387096769</c:v>
                </c:pt>
                <c:pt idx="63">
                  <c:v>473.45161290322579</c:v>
                </c:pt>
                <c:pt idx="64">
                  <c:v>274.67741935483872</c:v>
                </c:pt>
                <c:pt idx="65">
                  <c:v>19.741935483870968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22.433333333333334</c:v>
                </c:pt>
                <c:pt idx="78">
                  <c:v>250.36666666666667</c:v>
                </c:pt>
                <c:pt idx="79">
                  <c:v>427.86666666666667</c:v>
                </c:pt>
                <c:pt idx="80">
                  <c:v>540.16666666666663</c:v>
                </c:pt>
                <c:pt idx="81">
                  <c:v>622.70000000000005</c:v>
                </c:pt>
                <c:pt idx="82">
                  <c:v>666.5</c:v>
                </c:pt>
                <c:pt idx="83">
                  <c:v>654.56666666666672</c:v>
                </c:pt>
                <c:pt idx="84">
                  <c:v>649.29999999999995</c:v>
                </c:pt>
                <c:pt idx="85">
                  <c:v>639.33333333333337</c:v>
                </c:pt>
                <c:pt idx="86">
                  <c:v>570.4</c:v>
                </c:pt>
                <c:pt idx="87">
                  <c:v>467.43333333333334</c:v>
                </c:pt>
                <c:pt idx="88">
                  <c:v>301.06666666666666</c:v>
                </c:pt>
                <c:pt idx="89">
                  <c:v>55.666666666666664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37.483870967741936</c:v>
                </c:pt>
                <c:pt idx="102">
                  <c:v>199.90322580645162</c:v>
                </c:pt>
                <c:pt idx="103">
                  <c:v>328.70967741935482</c:v>
                </c:pt>
                <c:pt idx="104">
                  <c:v>339.22580645161293</c:v>
                </c:pt>
                <c:pt idx="105">
                  <c:v>460.38709677419354</c:v>
                </c:pt>
                <c:pt idx="106">
                  <c:v>500.61290322580646</c:v>
                </c:pt>
                <c:pt idx="107">
                  <c:v>521.32258064516134</c:v>
                </c:pt>
                <c:pt idx="108">
                  <c:v>507.54838709677421</c:v>
                </c:pt>
                <c:pt idx="109">
                  <c:v>526</c:v>
                </c:pt>
                <c:pt idx="110">
                  <c:v>419.87096774193549</c:v>
                </c:pt>
                <c:pt idx="111">
                  <c:v>333.12903225806451</c:v>
                </c:pt>
                <c:pt idx="112">
                  <c:v>236.41935483870967</c:v>
                </c:pt>
                <c:pt idx="113">
                  <c:v>56.354838709677416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58.3</c:v>
                </c:pt>
                <c:pt idx="126">
                  <c:v>212.13333333333333</c:v>
                </c:pt>
                <c:pt idx="127">
                  <c:v>323.39999999999998</c:v>
                </c:pt>
                <c:pt idx="128">
                  <c:v>391.5</c:v>
                </c:pt>
                <c:pt idx="129">
                  <c:v>418.66666666666669</c:v>
                </c:pt>
                <c:pt idx="130">
                  <c:v>438.96666666666664</c:v>
                </c:pt>
                <c:pt idx="131">
                  <c:v>462.16666666666669</c:v>
                </c:pt>
                <c:pt idx="132">
                  <c:v>413.23333333333335</c:v>
                </c:pt>
                <c:pt idx="133">
                  <c:v>405.13333333333333</c:v>
                </c:pt>
                <c:pt idx="134">
                  <c:v>408.16666666666669</c:v>
                </c:pt>
                <c:pt idx="135">
                  <c:v>332.86666666666667</c:v>
                </c:pt>
                <c:pt idx="136">
                  <c:v>220.03333333333333</c:v>
                </c:pt>
                <c:pt idx="137">
                  <c:v>82.233333333333334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27.129032258064516</c:v>
                </c:pt>
                <c:pt idx="150">
                  <c:v>109.03225806451613</c:v>
                </c:pt>
                <c:pt idx="151">
                  <c:v>172.96774193548387</c:v>
                </c:pt>
                <c:pt idx="152">
                  <c:v>209.58064516129033</c:v>
                </c:pt>
                <c:pt idx="153">
                  <c:v>243.90322580645162</c:v>
                </c:pt>
                <c:pt idx="154">
                  <c:v>238</c:v>
                </c:pt>
                <c:pt idx="155">
                  <c:v>279.12903225806451</c:v>
                </c:pt>
                <c:pt idx="156">
                  <c:v>291.61290322580646</c:v>
                </c:pt>
                <c:pt idx="157">
                  <c:v>298.54838709677421</c:v>
                </c:pt>
                <c:pt idx="158">
                  <c:v>281.16129032258067</c:v>
                </c:pt>
                <c:pt idx="159">
                  <c:v>215.83870967741936</c:v>
                </c:pt>
                <c:pt idx="160">
                  <c:v>145.61290322580646</c:v>
                </c:pt>
                <c:pt idx="161">
                  <c:v>72.258064516129039</c:v>
                </c:pt>
                <c:pt idx="162">
                  <c:v>1.2258064516129032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46.516129032258064</c:v>
                </c:pt>
                <c:pt idx="174">
                  <c:v>217.38709677419354</c:v>
                </c:pt>
                <c:pt idx="175">
                  <c:v>313.48387096774195</c:v>
                </c:pt>
                <c:pt idx="176">
                  <c:v>386.25806451612902</c:v>
                </c:pt>
                <c:pt idx="177">
                  <c:v>356.90322580645159</c:v>
                </c:pt>
                <c:pt idx="178">
                  <c:v>314.06451612903226</c:v>
                </c:pt>
                <c:pt idx="179">
                  <c:v>351.38709677419354</c:v>
                </c:pt>
                <c:pt idx="180">
                  <c:v>361.12903225806451</c:v>
                </c:pt>
                <c:pt idx="181">
                  <c:v>361.83870967741933</c:v>
                </c:pt>
                <c:pt idx="182">
                  <c:v>366.03225806451616</c:v>
                </c:pt>
                <c:pt idx="183">
                  <c:v>448.16129032258067</c:v>
                </c:pt>
                <c:pt idx="184">
                  <c:v>369.35483870967744</c:v>
                </c:pt>
                <c:pt idx="185">
                  <c:v>158.32258064516128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1.8666666666666667</c:v>
                </c:pt>
                <c:pt idx="198">
                  <c:v>222.86666666666667</c:v>
                </c:pt>
                <c:pt idx="199">
                  <c:v>343.06666666666666</c:v>
                </c:pt>
                <c:pt idx="200">
                  <c:v>434.2</c:v>
                </c:pt>
                <c:pt idx="201">
                  <c:v>417.06666666666666</c:v>
                </c:pt>
                <c:pt idx="202">
                  <c:v>394.46666666666664</c:v>
                </c:pt>
                <c:pt idx="203">
                  <c:v>410.23333333333335</c:v>
                </c:pt>
                <c:pt idx="204">
                  <c:v>323.86666666666667</c:v>
                </c:pt>
                <c:pt idx="205">
                  <c:v>311.43333333333334</c:v>
                </c:pt>
                <c:pt idx="206">
                  <c:v>347.23333333333335</c:v>
                </c:pt>
                <c:pt idx="207">
                  <c:v>318.76666666666665</c:v>
                </c:pt>
                <c:pt idx="208">
                  <c:v>224.03333333333333</c:v>
                </c:pt>
                <c:pt idx="209">
                  <c:v>7.3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1.8064516129032258</c:v>
                </c:pt>
                <c:pt idx="222">
                  <c:v>142.87096774193549</c:v>
                </c:pt>
                <c:pt idx="223">
                  <c:v>333.45161290322579</c:v>
                </c:pt>
                <c:pt idx="224">
                  <c:v>467.32258064516128</c:v>
                </c:pt>
                <c:pt idx="225">
                  <c:v>549.80645161290317</c:v>
                </c:pt>
                <c:pt idx="226">
                  <c:v>553.61290322580646</c:v>
                </c:pt>
                <c:pt idx="227">
                  <c:v>513.35483870967744</c:v>
                </c:pt>
                <c:pt idx="228">
                  <c:v>508.93548387096774</c:v>
                </c:pt>
                <c:pt idx="229">
                  <c:v>470.58064516129031</c:v>
                </c:pt>
                <c:pt idx="230">
                  <c:v>376.06451612903226</c:v>
                </c:pt>
                <c:pt idx="231">
                  <c:v>249.19354838709677</c:v>
                </c:pt>
                <c:pt idx="232">
                  <c:v>80.870967741935488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98.166666666666671</c:v>
                </c:pt>
                <c:pt idx="247">
                  <c:v>329</c:v>
                </c:pt>
                <c:pt idx="248">
                  <c:v>467.96666666666664</c:v>
                </c:pt>
                <c:pt idx="249">
                  <c:v>513.70000000000005</c:v>
                </c:pt>
                <c:pt idx="250">
                  <c:v>520.0333333333333</c:v>
                </c:pt>
                <c:pt idx="251">
                  <c:v>466.7</c:v>
                </c:pt>
                <c:pt idx="252">
                  <c:v>452.96666666666664</c:v>
                </c:pt>
                <c:pt idx="253">
                  <c:v>400.2</c:v>
                </c:pt>
                <c:pt idx="254">
                  <c:v>306.60000000000002</c:v>
                </c:pt>
                <c:pt idx="255">
                  <c:v>183.9</c:v>
                </c:pt>
                <c:pt idx="256">
                  <c:v>20.866666666666667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28.903225806451612</c:v>
                </c:pt>
                <c:pt idx="271">
                  <c:v>276.93548387096774</c:v>
                </c:pt>
                <c:pt idx="272">
                  <c:v>441.16129032258067</c:v>
                </c:pt>
                <c:pt idx="273">
                  <c:v>521.77419354838707</c:v>
                </c:pt>
                <c:pt idx="274">
                  <c:v>568.19354838709683</c:v>
                </c:pt>
                <c:pt idx="275">
                  <c:v>499.22580645161293</c:v>
                </c:pt>
                <c:pt idx="276">
                  <c:v>512.77419354838707</c:v>
                </c:pt>
                <c:pt idx="277">
                  <c:v>468.51612903225805</c:v>
                </c:pt>
                <c:pt idx="278">
                  <c:v>363.29032258064518</c:v>
                </c:pt>
                <c:pt idx="279">
                  <c:v>231.54838709677421</c:v>
                </c:pt>
                <c:pt idx="280">
                  <c:v>29.322580645161292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53-414E-BC84-E2EEEC13E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737391"/>
        <c:axId val="2053723247"/>
      </c:lineChart>
      <c:catAx>
        <c:axId val="205373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723247"/>
        <c:crosses val="autoZero"/>
        <c:auto val="1"/>
        <c:lblAlgn val="ctr"/>
        <c:lblOffset val="100"/>
        <c:noMultiLvlLbl val="0"/>
      </c:catAx>
      <c:valAx>
        <c:axId val="2053723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W per sq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73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62685918672233E-2"/>
          <c:y val="3.8903625110521665E-2"/>
          <c:w val="0.88471537312603266"/>
          <c:h val="0.54576325297776451"/>
        </c:manualLayout>
      </c:layout>
      <c:barChart>
        <c:barDir val="col"/>
        <c:grouping val="stacked"/>
        <c:varyColors val="1"/>
        <c:ser>
          <c:idx val="0"/>
          <c:order val="0"/>
          <c:tx>
            <c:v>Built- Up (Housing/ Utilities/ Services)</c:v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cat>
            <c:strRef>
              <c:f>Sheet3!$A$2:$A$31</c:f>
              <c:strCache>
                <c:ptCount val="30"/>
                <c:pt idx="0">
                  <c:v>Angul</c:v>
                </c:pt>
                <c:pt idx="1">
                  <c:v>Baleswar</c:v>
                </c:pt>
                <c:pt idx="2">
                  <c:v>Baragarh</c:v>
                </c:pt>
                <c:pt idx="3">
                  <c:v>Baudh</c:v>
                </c:pt>
                <c:pt idx="4">
                  <c:v>Bhadrak</c:v>
                </c:pt>
                <c:pt idx="5">
                  <c:v>Bolangir</c:v>
                </c:pt>
                <c:pt idx="6">
                  <c:v>Cuttack</c:v>
                </c:pt>
                <c:pt idx="7">
                  <c:v>Deogarh</c:v>
                </c:pt>
                <c:pt idx="8">
                  <c:v>Dhenkanal</c:v>
                </c:pt>
                <c:pt idx="9">
                  <c:v>Gajapati</c:v>
                </c:pt>
                <c:pt idx="10">
                  <c:v>Ganjam</c:v>
                </c:pt>
                <c:pt idx="11">
                  <c:v>Jagatsinghapur</c:v>
                </c:pt>
                <c:pt idx="12">
                  <c:v>Jajpur</c:v>
                </c:pt>
                <c:pt idx="13">
                  <c:v>Jharsuguda</c:v>
                </c:pt>
                <c:pt idx="14">
                  <c:v>Kalahandi</c:v>
                </c:pt>
                <c:pt idx="15">
                  <c:v>Kandhamal</c:v>
                </c:pt>
                <c:pt idx="16">
                  <c:v>Kendrapada</c:v>
                </c:pt>
                <c:pt idx="17">
                  <c:v>Keonjhar</c:v>
                </c:pt>
                <c:pt idx="18">
                  <c:v>Khurdha</c:v>
                </c:pt>
                <c:pt idx="19">
                  <c:v>Koraput</c:v>
                </c:pt>
                <c:pt idx="20">
                  <c:v>Malkangiri</c:v>
                </c:pt>
                <c:pt idx="21">
                  <c:v>Mayurbhanj</c:v>
                </c:pt>
                <c:pt idx="22">
                  <c:v>Nabarangpur</c:v>
                </c:pt>
                <c:pt idx="23">
                  <c:v>Nayagarh</c:v>
                </c:pt>
                <c:pt idx="24">
                  <c:v>Nuapada</c:v>
                </c:pt>
                <c:pt idx="25">
                  <c:v>Puri</c:v>
                </c:pt>
                <c:pt idx="26">
                  <c:v>Rayagada</c:v>
                </c:pt>
                <c:pt idx="27">
                  <c:v>Sambalpur</c:v>
                </c:pt>
                <c:pt idx="28">
                  <c:v>Subarnapur</c:v>
                </c:pt>
                <c:pt idx="29">
                  <c:v>Sundargarh</c:v>
                </c:pt>
              </c:strCache>
            </c:strRef>
          </c:cat>
          <c:val>
            <c:numRef>
              <c:f>Sheet3!$G$2:$G$31</c:f>
              <c:numCache>
                <c:formatCode>0%</c:formatCode>
                <c:ptCount val="30"/>
                <c:pt idx="0">
                  <c:v>0.19692572339982728</c:v>
                </c:pt>
                <c:pt idx="1">
                  <c:v>0.17444683125951221</c:v>
                </c:pt>
                <c:pt idx="2">
                  <c:v>0.1186939924561102</c:v>
                </c:pt>
                <c:pt idx="3">
                  <c:v>6.7293768204183049E-2</c:v>
                </c:pt>
                <c:pt idx="4">
                  <c:v>0.18596416409140282</c:v>
                </c:pt>
                <c:pt idx="5">
                  <c:v>0.11561206230212932</c:v>
                </c:pt>
                <c:pt idx="6">
                  <c:v>0.14692553780976619</c:v>
                </c:pt>
                <c:pt idx="7">
                  <c:v>9.0361829919289691E-2</c:v>
                </c:pt>
                <c:pt idx="8">
                  <c:v>0.11007398667345819</c:v>
                </c:pt>
                <c:pt idx="9">
                  <c:v>0.15776495312205183</c:v>
                </c:pt>
                <c:pt idx="10">
                  <c:v>0.21929733363829804</c:v>
                </c:pt>
                <c:pt idx="11">
                  <c:v>0.15301918667245595</c:v>
                </c:pt>
                <c:pt idx="12">
                  <c:v>0.1463576717186473</c:v>
                </c:pt>
                <c:pt idx="13">
                  <c:v>0.26580378528570264</c:v>
                </c:pt>
                <c:pt idx="14">
                  <c:v>0.11063512149540349</c:v>
                </c:pt>
                <c:pt idx="15">
                  <c:v>9.0178140985438984E-2</c:v>
                </c:pt>
                <c:pt idx="16">
                  <c:v>0.11501248957923894</c:v>
                </c:pt>
                <c:pt idx="17">
                  <c:v>0.12214499911801023</c:v>
                </c:pt>
                <c:pt idx="18">
                  <c:v>0.49419109719020199</c:v>
                </c:pt>
                <c:pt idx="19">
                  <c:v>0.18360002891981145</c:v>
                </c:pt>
                <c:pt idx="20">
                  <c:v>9.2024759796195871E-2</c:v>
                </c:pt>
                <c:pt idx="21">
                  <c:v>0.10534581633551492</c:v>
                </c:pt>
                <c:pt idx="22">
                  <c:v>9.201125834769093E-2</c:v>
                </c:pt>
                <c:pt idx="23">
                  <c:v>0.19104674722186166</c:v>
                </c:pt>
                <c:pt idx="24">
                  <c:v>0.10714984275523511</c:v>
                </c:pt>
                <c:pt idx="25">
                  <c:v>0.19049178931439614</c:v>
                </c:pt>
                <c:pt idx="26">
                  <c:v>0.10595136054572828</c:v>
                </c:pt>
                <c:pt idx="27">
                  <c:v>9.2035543753654248E-2</c:v>
                </c:pt>
                <c:pt idx="28">
                  <c:v>0.10761798416773151</c:v>
                </c:pt>
                <c:pt idx="29">
                  <c:v>0.19842221386833453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AF1-4D47-967A-97185B9F4F45}"/>
            </c:ext>
          </c:extLst>
        </c:ser>
        <c:ser>
          <c:idx val="1"/>
          <c:order val="1"/>
          <c:tx>
            <c:v>Built-Up (Industrial)</c:v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cat>
            <c:strRef>
              <c:f>Sheet3!$A$2:$A$31</c:f>
              <c:strCache>
                <c:ptCount val="30"/>
                <c:pt idx="0">
                  <c:v>Angul</c:v>
                </c:pt>
                <c:pt idx="1">
                  <c:v>Baleswar</c:v>
                </c:pt>
                <c:pt idx="2">
                  <c:v>Baragarh</c:v>
                </c:pt>
                <c:pt idx="3">
                  <c:v>Baudh</c:v>
                </c:pt>
                <c:pt idx="4">
                  <c:v>Bhadrak</c:v>
                </c:pt>
                <c:pt idx="5">
                  <c:v>Bolangir</c:v>
                </c:pt>
                <c:pt idx="6">
                  <c:v>Cuttack</c:v>
                </c:pt>
                <c:pt idx="7">
                  <c:v>Deogarh</c:v>
                </c:pt>
                <c:pt idx="8">
                  <c:v>Dhenkanal</c:v>
                </c:pt>
                <c:pt idx="9">
                  <c:v>Gajapati</c:v>
                </c:pt>
                <c:pt idx="10">
                  <c:v>Ganjam</c:v>
                </c:pt>
                <c:pt idx="11">
                  <c:v>Jagatsinghapur</c:v>
                </c:pt>
                <c:pt idx="12">
                  <c:v>Jajpur</c:v>
                </c:pt>
                <c:pt idx="13">
                  <c:v>Jharsuguda</c:v>
                </c:pt>
                <c:pt idx="14">
                  <c:v>Kalahandi</c:v>
                </c:pt>
                <c:pt idx="15">
                  <c:v>Kandhamal</c:v>
                </c:pt>
                <c:pt idx="16">
                  <c:v>Kendrapada</c:v>
                </c:pt>
                <c:pt idx="17">
                  <c:v>Keonjhar</c:v>
                </c:pt>
                <c:pt idx="18">
                  <c:v>Khurdha</c:v>
                </c:pt>
                <c:pt idx="19">
                  <c:v>Koraput</c:v>
                </c:pt>
                <c:pt idx="20">
                  <c:v>Malkangiri</c:v>
                </c:pt>
                <c:pt idx="21">
                  <c:v>Mayurbhanj</c:v>
                </c:pt>
                <c:pt idx="22">
                  <c:v>Nabarangpur</c:v>
                </c:pt>
                <c:pt idx="23">
                  <c:v>Nayagarh</c:v>
                </c:pt>
                <c:pt idx="24">
                  <c:v>Nuapada</c:v>
                </c:pt>
                <c:pt idx="25">
                  <c:v>Puri</c:v>
                </c:pt>
                <c:pt idx="26">
                  <c:v>Rayagada</c:v>
                </c:pt>
                <c:pt idx="27">
                  <c:v>Sambalpur</c:v>
                </c:pt>
                <c:pt idx="28">
                  <c:v>Subarnapur</c:v>
                </c:pt>
                <c:pt idx="29">
                  <c:v>Sundargarh</c:v>
                </c:pt>
              </c:strCache>
            </c:strRef>
          </c:cat>
          <c:val>
            <c:numRef>
              <c:f>Sheet3!$H$2:$H$31</c:f>
              <c:numCache>
                <c:formatCode>0%</c:formatCode>
                <c:ptCount val="30"/>
                <c:pt idx="0">
                  <c:v>0.15508447261937874</c:v>
                </c:pt>
                <c:pt idx="1">
                  <c:v>1.2363110824260441E-2</c:v>
                </c:pt>
                <c:pt idx="2">
                  <c:v>3.0182045801724785E-2</c:v>
                </c:pt>
                <c:pt idx="3">
                  <c:v>5.9076173706988748E-3</c:v>
                </c:pt>
                <c:pt idx="4">
                  <c:v>1.3799282777629552E-2</c:v>
                </c:pt>
                <c:pt idx="5">
                  <c:v>9.7490020435606672E-2</c:v>
                </c:pt>
                <c:pt idx="6">
                  <c:v>3.7052248363175534E-2</c:v>
                </c:pt>
                <c:pt idx="7">
                  <c:v>3.675689134778305E-3</c:v>
                </c:pt>
                <c:pt idx="8">
                  <c:v>0.1134097146624071</c:v>
                </c:pt>
                <c:pt idx="9">
                  <c:v>1.7160386995191841E-3</c:v>
                </c:pt>
                <c:pt idx="10">
                  <c:v>2.6053341096070801E-2</c:v>
                </c:pt>
                <c:pt idx="11">
                  <c:v>0.10577059863358201</c:v>
                </c:pt>
                <c:pt idx="12">
                  <c:v>9.0210140461921107E-2</c:v>
                </c:pt>
                <c:pt idx="13">
                  <c:v>0.20219865930733091</c:v>
                </c:pt>
                <c:pt idx="14">
                  <c:v>5.7646126163431378E-2</c:v>
                </c:pt>
                <c:pt idx="15">
                  <c:v>7.8020674678851317E-4</c:v>
                </c:pt>
                <c:pt idx="16">
                  <c:v>2.0624289842064453E-3</c:v>
                </c:pt>
                <c:pt idx="17">
                  <c:v>2.7080319868289519E-2</c:v>
                </c:pt>
                <c:pt idx="18">
                  <c:v>3.0127849062040385E-2</c:v>
                </c:pt>
                <c:pt idx="19">
                  <c:v>3.1837854015482191E-2</c:v>
                </c:pt>
                <c:pt idx="20">
                  <c:v>2.5645636960824939E-3</c:v>
                </c:pt>
                <c:pt idx="21">
                  <c:v>6.35811346227218E-3</c:v>
                </c:pt>
                <c:pt idx="22">
                  <c:v>7.6711630048571545E-3</c:v>
                </c:pt>
                <c:pt idx="23">
                  <c:v>7.4568111656047008E-3</c:v>
                </c:pt>
                <c:pt idx="24">
                  <c:v>1.1453938789598833E-2</c:v>
                </c:pt>
                <c:pt idx="25">
                  <c:v>1.2182304904614744E-3</c:v>
                </c:pt>
                <c:pt idx="26">
                  <c:v>5.6339294834500606E-2</c:v>
                </c:pt>
                <c:pt idx="27">
                  <c:v>0.10798577275384917</c:v>
                </c:pt>
                <c:pt idx="28">
                  <c:v>1.455704055020267E-2</c:v>
                </c:pt>
                <c:pt idx="29">
                  <c:v>8.389168775970228E-2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9AF1-4D47-967A-97185B9F4F45}"/>
            </c:ext>
          </c:extLst>
        </c:ser>
        <c:ser>
          <c:idx val="2"/>
          <c:order val="2"/>
          <c:tx>
            <c:v>Built-Up (Rural)</c:v>
          </c:tx>
          <c:spPr>
            <a:solidFill>
              <a:srgbClr val="9BBB59"/>
            </a:solidFill>
            <a:ln>
              <a:noFill/>
            </a:ln>
            <a:effectLst/>
          </c:spPr>
          <c:invertIfNegative val="1"/>
          <c:cat>
            <c:strRef>
              <c:f>Sheet3!$A$2:$A$31</c:f>
              <c:strCache>
                <c:ptCount val="30"/>
                <c:pt idx="0">
                  <c:v>Angul</c:v>
                </c:pt>
                <c:pt idx="1">
                  <c:v>Baleswar</c:v>
                </c:pt>
                <c:pt idx="2">
                  <c:v>Baragarh</c:v>
                </c:pt>
                <c:pt idx="3">
                  <c:v>Baudh</c:v>
                </c:pt>
                <c:pt idx="4">
                  <c:v>Bhadrak</c:v>
                </c:pt>
                <c:pt idx="5">
                  <c:v>Bolangir</c:v>
                </c:pt>
                <c:pt idx="6">
                  <c:v>Cuttack</c:v>
                </c:pt>
                <c:pt idx="7">
                  <c:v>Deogarh</c:v>
                </c:pt>
                <c:pt idx="8">
                  <c:v>Dhenkanal</c:v>
                </c:pt>
                <c:pt idx="9">
                  <c:v>Gajapati</c:v>
                </c:pt>
                <c:pt idx="10">
                  <c:v>Ganjam</c:v>
                </c:pt>
                <c:pt idx="11">
                  <c:v>Jagatsinghapur</c:v>
                </c:pt>
                <c:pt idx="12">
                  <c:v>Jajpur</c:v>
                </c:pt>
                <c:pt idx="13">
                  <c:v>Jharsuguda</c:v>
                </c:pt>
                <c:pt idx="14">
                  <c:v>Kalahandi</c:v>
                </c:pt>
                <c:pt idx="15">
                  <c:v>Kandhamal</c:v>
                </c:pt>
                <c:pt idx="16">
                  <c:v>Kendrapada</c:v>
                </c:pt>
                <c:pt idx="17">
                  <c:v>Keonjhar</c:v>
                </c:pt>
                <c:pt idx="18">
                  <c:v>Khurdha</c:v>
                </c:pt>
                <c:pt idx="19">
                  <c:v>Koraput</c:v>
                </c:pt>
                <c:pt idx="20">
                  <c:v>Malkangiri</c:v>
                </c:pt>
                <c:pt idx="21">
                  <c:v>Mayurbhanj</c:v>
                </c:pt>
                <c:pt idx="22">
                  <c:v>Nabarangpur</c:v>
                </c:pt>
                <c:pt idx="23">
                  <c:v>Nayagarh</c:v>
                </c:pt>
                <c:pt idx="24">
                  <c:v>Nuapada</c:v>
                </c:pt>
                <c:pt idx="25">
                  <c:v>Puri</c:v>
                </c:pt>
                <c:pt idx="26">
                  <c:v>Rayagada</c:v>
                </c:pt>
                <c:pt idx="27">
                  <c:v>Sambalpur</c:v>
                </c:pt>
                <c:pt idx="28">
                  <c:v>Subarnapur</c:v>
                </c:pt>
                <c:pt idx="29">
                  <c:v>Sundargarh</c:v>
                </c:pt>
              </c:strCache>
            </c:strRef>
          </c:cat>
          <c:val>
            <c:numRef>
              <c:f>Sheet3!$I$2:$I$31</c:f>
              <c:numCache>
                <c:formatCode>0%</c:formatCode>
                <c:ptCount val="30"/>
                <c:pt idx="0">
                  <c:v>0.39021211624493291</c:v>
                </c:pt>
                <c:pt idx="1">
                  <c:v>0.61073339888034806</c:v>
                </c:pt>
                <c:pt idx="2">
                  <c:v>0.44907874380937246</c:v>
                </c:pt>
                <c:pt idx="3">
                  <c:v>0.52329724036926728</c:v>
                </c:pt>
                <c:pt idx="4">
                  <c:v>0.54290991863496652</c:v>
                </c:pt>
                <c:pt idx="5">
                  <c:v>0.4006631866134423</c:v>
                </c:pt>
                <c:pt idx="6">
                  <c:v>0.55338366339534284</c:v>
                </c:pt>
                <c:pt idx="7">
                  <c:v>0.45545902843990455</c:v>
                </c:pt>
                <c:pt idx="8">
                  <c:v>0.45811042153704151</c:v>
                </c:pt>
                <c:pt idx="9">
                  <c:v>0.38783938528403289</c:v>
                </c:pt>
                <c:pt idx="10">
                  <c:v>0.39653414564836181</c:v>
                </c:pt>
                <c:pt idx="11">
                  <c:v>0.54530047959465155</c:v>
                </c:pt>
                <c:pt idx="12">
                  <c:v>0.51771221305887483</c:v>
                </c:pt>
                <c:pt idx="13">
                  <c:v>0.32267743388503778</c:v>
                </c:pt>
                <c:pt idx="14">
                  <c:v>0.38019636501335574</c:v>
                </c:pt>
                <c:pt idx="15">
                  <c:v>0.41606617945075147</c:v>
                </c:pt>
                <c:pt idx="16">
                  <c:v>0.69358285572044198</c:v>
                </c:pt>
                <c:pt idx="17">
                  <c:v>0.60088140177573945</c:v>
                </c:pt>
                <c:pt idx="18">
                  <c:v>0.26650966542345567</c:v>
                </c:pt>
                <c:pt idx="19">
                  <c:v>0.43420490695218805</c:v>
                </c:pt>
                <c:pt idx="20">
                  <c:v>0.662132555316442</c:v>
                </c:pt>
                <c:pt idx="21">
                  <c:v>0.60419546268306279</c:v>
                </c:pt>
                <c:pt idx="22">
                  <c:v>0.46499537826132625</c:v>
                </c:pt>
                <c:pt idx="23">
                  <c:v>0.46519919632930185</c:v>
                </c:pt>
                <c:pt idx="24">
                  <c:v>0.47669901050855257</c:v>
                </c:pt>
                <c:pt idx="25">
                  <c:v>0.55593400385073577</c:v>
                </c:pt>
                <c:pt idx="26">
                  <c:v>0.36310716046312297</c:v>
                </c:pt>
                <c:pt idx="27">
                  <c:v>0.46443249366595207</c:v>
                </c:pt>
                <c:pt idx="28">
                  <c:v>0.50931735013513324</c:v>
                </c:pt>
                <c:pt idx="29">
                  <c:v>0.44119951105873739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9AF1-4D47-967A-97185B9F4F45}"/>
            </c:ext>
          </c:extLst>
        </c:ser>
        <c:ser>
          <c:idx val="3"/>
          <c:order val="3"/>
          <c:tx>
            <c:v>Built-Up (Transport)</c:v>
          </c:tx>
          <c:spPr>
            <a:solidFill>
              <a:srgbClr val="8064A2"/>
            </a:solidFill>
            <a:ln>
              <a:noFill/>
            </a:ln>
            <a:effectLst/>
          </c:spPr>
          <c:invertIfNegative val="1"/>
          <c:cat>
            <c:strRef>
              <c:f>Sheet3!$A$2:$A$31</c:f>
              <c:strCache>
                <c:ptCount val="30"/>
                <c:pt idx="0">
                  <c:v>Angul</c:v>
                </c:pt>
                <c:pt idx="1">
                  <c:v>Baleswar</c:v>
                </c:pt>
                <c:pt idx="2">
                  <c:v>Baragarh</c:v>
                </c:pt>
                <c:pt idx="3">
                  <c:v>Baudh</c:v>
                </c:pt>
                <c:pt idx="4">
                  <c:v>Bhadrak</c:v>
                </c:pt>
                <c:pt idx="5">
                  <c:v>Bolangir</c:v>
                </c:pt>
                <c:pt idx="6">
                  <c:v>Cuttack</c:v>
                </c:pt>
                <c:pt idx="7">
                  <c:v>Deogarh</c:v>
                </c:pt>
                <c:pt idx="8">
                  <c:v>Dhenkanal</c:v>
                </c:pt>
                <c:pt idx="9">
                  <c:v>Gajapati</c:v>
                </c:pt>
                <c:pt idx="10">
                  <c:v>Ganjam</c:v>
                </c:pt>
                <c:pt idx="11">
                  <c:v>Jagatsinghapur</c:v>
                </c:pt>
                <c:pt idx="12">
                  <c:v>Jajpur</c:v>
                </c:pt>
                <c:pt idx="13">
                  <c:v>Jharsuguda</c:v>
                </c:pt>
                <c:pt idx="14">
                  <c:v>Kalahandi</c:v>
                </c:pt>
                <c:pt idx="15">
                  <c:v>Kandhamal</c:v>
                </c:pt>
                <c:pt idx="16">
                  <c:v>Kendrapada</c:v>
                </c:pt>
                <c:pt idx="17">
                  <c:v>Keonjhar</c:v>
                </c:pt>
                <c:pt idx="18">
                  <c:v>Khurdha</c:v>
                </c:pt>
                <c:pt idx="19">
                  <c:v>Koraput</c:v>
                </c:pt>
                <c:pt idx="20">
                  <c:v>Malkangiri</c:v>
                </c:pt>
                <c:pt idx="21">
                  <c:v>Mayurbhanj</c:v>
                </c:pt>
                <c:pt idx="22">
                  <c:v>Nabarangpur</c:v>
                </c:pt>
                <c:pt idx="23">
                  <c:v>Nayagarh</c:v>
                </c:pt>
                <c:pt idx="24">
                  <c:v>Nuapada</c:v>
                </c:pt>
                <c:pt idx="25">
                  <c:v>Puri</c:v>
                </c:pt>
                <c:pt idx="26">
                  <c:v>Rayagada</c:v>
                </c:pt>
                <c:pt idx="27">
                  <c:v>Sambalpur</c:v>
                </c:pt>
                <c:pt idx="28">
                  <c:v>Subarnapur</c:v>
                </c:pt>
                <c:pt idx="29">
                  <c:v>Sundargarh</c:v>
                </c:pt>
              </c:strCache>
            </c:strRef>
          </c:cat>
          <c:val>
            <c:numRef>
              <c:f>Sheet3!$J$2:$J$31</c:f>
              <c:numCache>
                <c:formatCode>0%</c:formatCode>
                <c:ptCount val="30"/>
                <c:pt idx="0">
                  <c:v>0.25777768773586129</c:v>
                </c:pt>
                <c:pt idx="1">
                  <c:v>0.20245665903587931</c:v>
                </c:pt>
                <c:pt idx="2">
                  <c:v>0.40204521793279252</c:v>
                </c:pt>
                <c:pt idx="3">
                  <c:v>0.4035013740558509</c:v>
                </c:pt>
                <c:pt idx="4">
                  <c:v>0.25732663449600113</c:v>
                </c:pt>
                <c:pt idx="5">
                  <c:v>0.38623473064882169</c:v>
                </c:pt>
                <c:pt idx="6">
                  <c:v>0.26263855043171541</c:v>
                </c:pt>
                <c:pt idx="7">
                  <c:v>0.45050345250602747</c:v>
                </c:pt>
                <c:pt idx="8">
                  <c:v>0.31840587712709328</c:v>
                </c:pt>
                <c:pt idx="9">
                  <c:v>0.45267962289439612</c:v>
                </c:pt>
                <c:pt idx="10">
                  <c:v>0.35811517961726924</c:v>
                </c:pt>
                <c:pt idx="11">
                  <c:v>0.19590973509931045</c:v>
                </c:pt>
                <c:pt idx="12">
                  <c:v>0.24571997476055682</c:v>
                </c:pt>
                <c:pt idx="13">
                  <c:v>0.20932012152192875</c:v>
                </c:pt>
                <c:pt idx="14">
                  <c:v>0.45152238732780947</c:v>
                </c:pt>
                <c:pt idx="15">
                  <c:v>0.49297547281702098</c:v>
                </c:pt>
                <c:pt idx="16">
                  <c:v>0.18934222571611262</c:v>
                </c:pt>
                <c:pt idx="17">
                  <c:v>0.24989327923796081</c:v>
                </c:pt>
                <c:pt idx="18">
                  <c:v>0.20917138832430196</c:v>
                </c:pt>
                <c:pt idx="19">
                  <c:v>0.3503572101125183</c:v>
                </c:pt>
                <c:pt idx="20">
                  <c:v>0.24327812119127964</c:v>
                </c:pt>
                <c:pt idx="21">
                  <c:v>0.28410060751915006</c:v>
                </c:pt>
                <c:pt idx="22">
                  <c:v>0.43532220038612579</c:v>
                </c:pt>
                <c:pt idx="23">
                  <c:v>0.3362972452832319</c:v>
                </c:pt>
                <c:pt idx="24">
                  <c:v>0.40469720794661346</c:v>
                </c:pt>
                <c:pt idx="25">
                  <c:v>0.2523559763444066</c:v>
                </c:pt>
                <c:pt idx="26">
                  <c:v>0.47460218415664823</c:v>
                </c:pt>
                <c:pt idx="27">
                  <c:v>0.33554618982654449</c:v>
                </c:pt>
                <c:pt idx="28">
                  <c:v>0.36850762514693264</c:v>
                </c:pt>
                <c:pt idx="29">
                  <c:v>0.27648658731322578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9AF1-4D47-967A-97185B9F4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248954"/>
        <c:axId val="1565793935"/>
      </c:barChart>
      <c:lineChart>
        <c:grouping val="standard"/>
        <c:varyColors val="0"/>
        <c:ser>
          <c:idx val="4"/>
          <c:order val="4"/>
          <c:tx>
            <c:v>Total Area (Sq. Km)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Sheet3!$A$2:$A$31</c:f>
              <c:strCache>
                <c:ptCount val="30"/>
                <c:pt idx="0">
                  <c:v>Angul</c:v>
                </c:pt>
                <c:pt idx="1">
                  <c:v>Baleswar</c:v>
                </c:pt>
                <c:pt idx="2">
                  <c:v>Baragarh</c:v>
                </c:pt>
                <c:pt idx="3">
                  <c:v>Baudh</c:v>
                </c:pt>
                <c:pt idx="4">
                  <c:v>Bhadrak</c:v>
                </c:pt>
                <c:pt idx="5">
                  <c:v>Bolangir</c:v>
                </c:pt>
                <c:pt idx="6">
                  <c:v>Cuttack</c:v>
                </c:pt>
                <c:pt idx="7">
                  <c:v>Deogarh</c:v>
                </c:pt>
                <c:pt idx="8">
                  <c:v>Dhenkanal</c:v>
                </c:pt>
                <c:pt idx="9">
                  <c:v>Gajapati</c:v>
                </c:pt>
                <c:pt idx="10">
                  <c:v>Ganjam</c:v>
                </c:pt>
                <c:pt idx="11">
                  <c:v>Jagatsinghapur</c:v>
                </c:pt>
                <c:pt idx="12">
                  <c:v>Jajpur</c:v>
                </c:pt>
                <c:pt idx="13">
                  <c:v>Jharsuguda</c:v>
                </c:pt>
                <c:pt idx="14">
                  <c:v>Kalahandi</c:v>
                </c:pt>
                <c:pt idx="15">
                  <c:v>Kandhamal</c:v>
                </c:pt>
                <c:pt idx="16">
                  <c:v>Kendrapada</c:v>
                </c:pt>
                <c:pt idx="17">
                  <c:v>Keonjhar</c:v>
                </c:pt>
                <c:pt idx="18">
                  <c:v>Khurdha</c:v>
                </c:pt>
                <c:pt idx="19">
                  <c:v>Koraput</c:v>
                </c:pt>
                <c:pt idx="20">
                  <c:v>Malkangiri</c:v>
                </c:pt>
                <c:pt idx="21">
                  <c:v>Mayurbhanj</c:v>
                </c:pt>
                <c:pt idx="22">
                  <c:v>Nabarangpur</c:v>
                </c:pt>
                <c:pt idx="23">
                  <c:v>Nayagarh</c:v>
                </c:pt>
                <c:pt idx="24">
                  <c:v>Nuapada</c:v>
                </c:pt>
                <c:pt idx="25">
                  <c:v>Puri</c:v>
                </c:pt>
                <c:pt idx="26">
                  <c:v>Rayagada</c:v>
                </c:pt>
                <c:pt idx="27">
                  <c:v>Sambalpur</c:v>
                </c:pt>
                <c:pt idx="28">
                  <c:v>Subarnapur</c:v>
                </c:pt>
                <c:pt idx="29">
                  <c:v>Sundargarh</c:v>
                </c:pt>
              </c:strCache>
            </c:strRef>
          </c:cat>
          <c:val>
            <c:numRef>
              <c:f>Sheet3!$K$2:$K$31</c:f>
              <c:numCache>
                <c:formatCode>General</c:formatCode>
                <c:ptCount val="30"/>
                <c:pt idx="0">
                  <c:v>271.47849999999994</c:v>
                </c:pt>
                <c:pt idx="1">
                  <c:v>420.9701</c:v>
                </c:pt>
                <c:pt idx="2">
                  <c:v>154.1645</c:v>
                </c:pt>
                <c:pt idx="3">
                  <c:v>48.615200000000002</c:v>
                </c:pt>
                <c:pt idx="4">
                  <c:v>190.40119999999999</c:v>
                </c:pt>
                <c:pt idx="5">
                  <c:v>226.66319999999999</c:v>
                </c:pt>
                <c:pt idx="6">
                  <c:v>179.2037</c:v>
                </c:pt>
                <c:pt idx="7">
                  <c:v>65.865200000000002</c:v>
                </c:pt>
                <c:pt idx="8">
                  <c:v>158.82589999999999</c:v>
                </c:pt>
                <c:pt idx="9">
                  <c:v>61.478799999999993</c:v>
                </c:pt>
                <c:pt idx="10">
                  <c:v>288.55799999999999</c:v>
                </c:pt>
                <c:pt idx="11">
                  <c:v>242.51730000000001</c:v>
                </c:pt>
                <c:pt idx="12">
                  <c:v>244.37939999999998</c:v>
                </c:pt>
                <c:pt idx="13">
                  <c:v>135.6463</c:v>
                </c:pt>
                <c:pt idx="14">
                  <c:v>146.82859999999999</c:v>
                </c:pt>
                <c:pt idx="15">
                  <c:v>187.51440000000002</c:v>
                </c:pt>
                <c:pt idx="16">
                  <c:v>195.6431</c:v>
                </c:pt>
                <c:pt idx="17">
                  <c:v>340.14000000000004</c:v>
                </c:pt>
                <c:pt idx="18">
                  <c:v>302.63030000000003</c:v>
                </c:pt>
                <c:pt idx="19">
                  <c:v>237.89920000000001</c:v>
                </c:pt>
                <c:pt idx="20">
                  <c:v>164.58939999999998</c:v>
                </c:pt>
                <c:pt idx="21">
                  <c:v>425.91250000000002</c:v>
                </c:pt>
                <c:pt idx="22">
                  <c:v>173.31139999999999</c:v>
                </c:pt>
                <c:pt idx="23">
                  <c:v>70.874799999999993</c:v>
                </c:pt>
                <c:pt idx="24">
                  <c:v>104.29600000000001</c:v>
                </c:pt>
                <c:pt idx="25">
                  <c:v>159.65780000000001</c:v>
                </c:pt>
                <c:pt idx="26">
                  <c:v>90.066800000000001</c:v>
                </c:pt>
                <c:pt idx="27">
                  <c:v>164.19200000000001</c:v>
                </c:pt>
                <c:pt idx="28">
                  <c:v>78.182099999999991</c:v>
                </c:pt>
                <c:pt idx="29">
                  <c:v>418.70059999999995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F1-4D47-967A-97185B9F4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248954"/>
        <c:axId val="1565793935"/>
      </c:lineChart>
      <c:catAx>
        <c:axId val="105324895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793935"/>
        <c:crosses val="autoZero"/>
        <c:auto val="1"/>
        <c:lblAlgn val="ctr"/>
        <c:lblOffset val="100"/>
        <c:noMultiLvlLbl val="1"/>
      </c:catAx>
      <c:valAx>
        <c:axId val="15657939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N"/>
                  <a:t>%  built-up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324895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4.0319059216697012E-2"/>
          <c:y val="0.82562436452200227"/>
          <c:w val="0.931373893578618"/>
          <c:h val="0.15315536008449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05746837224479"/>
          <c:y val="3.1477947859557674E-2"/>
          <c:w val="0.58999966849922625"/>
          <c:h val="0.90341965946487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'Block-wise potential'!$X$34</c:f>
              <c:strCache>
                <c:ptCount val="1"/>
                <c:pt idx="0">
                  <c:v>Potential (MW)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'Block-wise potential'!$W$35:$W$54</c:f>
              <c:strCache>
                <c:ptCount val="20"/>
                <c:pt idx="0">
                  <c:v>Bhubaneswar, Khordha</c:v>
                </c:pt>
                <c:pt idx="1">
                  <c:v>Baleswar, Baleswar</c:v>
                </c:pt>
                <c:pt idx="2">
                  <c:v>Jatani, Khordha</c:v>
                </c:pt>
                <c:pt idx="3">
                  <c:v>Kujanga, Jagatsinghpur</c:v>
                </c:pt>
                <c:pt idx="4">
                  <c:v>Kuanrmunda, Sundergarh</c:v>
                </c:pt>
                <c:pt idx="5">
                  <c:v>Jharsuguda, Jharsuguda</c:v>
                </c:pt>
                <c:pt idx="6">
                  <c:v>Cuttack_Sadar, Cuttack</c:v>
                </c:pt>
                <c:pt idx="7">
                  <c:v>Simulia, Baleswar</c:v>
                </c:pt>
                <c:pt idx="8">
                  <c:v>Khurdha, Khordha</c:v>
                </c:pt>
                <c:pt idx="9">
                  <c:v>Sukinda, Jajpur</c:v>
                </c:pt>
                <c:pt idx="10">
                  <c:v>Rangeilunda, Ganjam</c:v>
                </c:pt>
                <c:pt idx="11">
                  <c:v>Jagatsingpur, Jagatsinghpur</c:v>
                </c:pt>
                <c:pt idx="12">
                  <c:v>Bhadrak, Bhadrak</c:v>
                </c:pt>
                <c:pt idx="13">
                  <c:v>Tangi_Choudwar, Cuttack</c:v>
                </c:pt>
                <c:pt idx="14">
                  <c:v>Danagadi, Jajpur</c:v>
                </c:pt>
                <c:pt idx="15">
                  <c:v>Barbil, Keonjhar</c:v>
                </c:pt>
                <c:pt idx="16">
                  <c:v>Dhankauda, Sambalpur</c:v>
                </c:pt>
                <c:pt idx="17">
                  <c:v>Remuna, Baleswar</c:v>
                </c:pt>
                <c:pt idx="18">
                  <c:v>Soro, Baleswar</c:v>
                </c:pt>
                <c:pt idx="19">
                  <c:v>Jaleswar, Baleswar</c:v>
                </c:pt>
              </c:strCache>
            </c:strRef>
          </c:cat>
          <c:val>
            <c:numRef>
              <c:f>'Block-wise potential'!$X$35:$X$54</c:f>
              <c:numCache>
                <c:formatCode>0</c:formatCode>
                <c:ptCount val="20"/>
                <c:pt idx="0">
                  <c:v>161.04985316563787</c:v>
                </c:pt>
                <c:pt idx="1">
                  <c:v>43.773229377012782</c:v>
                </c:pt>
                <c:pt idx="2">
                  <c:v>31.997411667798502</c:v>
                </c:pt>
                <c:pt idx="3">
                  <c:v>25.277082904415447</c:v>
                </c:pt>
                <c:pt idx="4">
                  <c:v>25.102653409949589</c:v>
                </c:pt>
                <c:pt idx="5">
                  <c:v>24.168650819034511</c:v>
                </c:pt>
                <c:pt idx="6">
                  <c:v>22.730879206223367</c:v>
                </c:pt>
                <c:pt idx="7">
                  <c:v>21.426140281415318</c:v>
                </c:pt>
                <c:pt idx="8">
                  <c:v>19.684994256521527</c:v>
                </c:pt>
                <c:pt idx="9">
                  <c:v>18.594120367484546</c:v>
                </c:pt>
                <c:pt idx="10">
                  <c:v>17.899198121658056</c:v>
                </c:pt>
                <c:pt idx="11">
                  <c:v>17.602540644916584</c:v>
                </c:pt>
                <c:pt idx="12">
                  <c:v>14.825622288982323</c:v>
                </c:pt>
                <c:pt idx="13">
                  <c:v>12.483974457793183</c:v>
                </c:pt>
                <c:pt idx="14">
                  <c:v>11.65571674591596</c:v>
                </c:pt>
                <c:pt idx="15">
                  <c:v>11.252505919144092</c:v>
                </c:pt>
                <c:pt idx="16">
                  <c:v>11.2333541432752</c:v>
                </c:pt>
                <c:pt idx="17">
                  <c:v>10.937369780986639</c:v>
                </c:pt>
                <c:pt idx="18">
                  <c:v>10.634645798617695</c:v>
                </c:pt>
                <c:pt idx="19">
                  <c:v>10.470607070468729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C-4EBE-BCE3-FDE0AEC8A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168406128"/>
        <c:axId val="1168400720"/>
      </c:barChart>
      <c:catAx>
        <c:axId val="116840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400720"/>
        <c:crosses val="autoZero"/>
        <c:auto val="1"/>
        <c:lblAlgn val="ctr"/>
        <c:lblOffset val="100"/>
        <c:noMultiLvlLbl val="0"/>
      </c:catAx>
      <c:valAx>
        <c:axId val="116840072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16840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90827540647098E-2"/>
          <c:y val="5.5555555555555552E-2"/>
          <c:w val="0.91968232996277754"/>
          <c:h val="0.622124094488188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'City Rooftop Potential'!$D$30</c:f>
              <c:strCache>
                <c:ptCount val="1"/>
                <c:pt idx="0">
                  <c:v>Scenario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'City Rooftop Potential'!$B$31:$B$40</c:f>
              <c:strCache>
                <c:ptCount val="10"/>
                <c:pt idx="0">
                  <c:v>Jeypore</c:v>
                </c:pt>
                <c:pt idx="1">
                  <c:v>Angul</c:v>
                </c:pt>
                <c:pt idx="2">
                  <c:v>Sambalpur</c:v>
                </c:pt>
                <c:pt idx="3">
                  <c:v>Puri</c:v>
                </c:pt>
                <c:pt idx="4">
                  <c:v>Baripada</c:v>
                </c:pt>
                <c:pt idx="5">
                  <c:v>Berhampur</c:v>
                </c:pt>
                <c:pt idx="6">
                  <c:v>Cuttack</c:v>
                </c:pt>
                <c:pt idx="7">
                  <c:v>Rourkela</c:v>
                </c:pt>
                <c:pt idx="8">
                  <c:v>Baleswar</c:v>
                </c:pt>
                <c:pt idx="9">
                  <c:v>Bhubaneswar</c:v>
                </c:pt>
              </c:strCache>
            </c:strRef>
          </c:cat>
          <c:val>
            <c:numRef>
              <c:f>'City Rooftop Potential'!$D$31:$D$40</c:f>
              <c:numCache>
                <c:formatCode>0.0</c:formatCode>
                <c:ptCount val="10"/>
                <c:pt idx="0">
                  <c:v>3.3954035569560062</c:v>
                </c:pt>
                <c:pt idx="1">
                  <c:v>5.4097340029977881</c:v>
                </c:pt>
                <c:pt idx="2">
                  <c:v>8.0126969151359155</c:v>
                </c:pt>
                <c:pt idx="3">
                  <c:v>8.9090745096779447</c:v>
                </c:pt>
                <c:pt idx="4">
                  <c:v>10.313612971593898</c:v>
                </c:pt>
                <c:pt idx="5">
                  <c:v>11.399374825281054</c:v>
                </c:pt>
                <c:pt idx="6">
                  <c:v>27.407428334505909</c:v>
                </c:pt>
                <c:pt idx="7">
                  <c:v>32.610556842698159</c:v>
                </c:pt>
                <c:pt idx="8">
                  <c:v>33.054721495271934</c:v>
                </c:pt>
                <c:pt idx="9">
                  <c:v>174.90397619643807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E-4745-A84A-2EF7EF67E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944066095"/>
        <c:axId val="19440673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'City Rooftop Potential'!$C$30</c15:sqref>
                        </c15:formulaRef>
                      </c:ext>
                    </c:extLst>
                    <c:strCache>
                      <c:ptCount val="1"/>
                      <c:pt idx="0">
                        <c:v>Scenario 1</c:v>
                      </c:pt>
                    </c:strCache>
                  </c:strRef>
                </c:tx>
                <c:spPr>
                  <a:pattFill prst="narHorz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'City Rooftop Potential'!$B$31:$B$40</c15:sqref>
                        </c15:formulaRef>
                      </c:ext>
                    </c:extLst>
                    <c:strCache>
                      <c:ptCount val="10"/>
                      <c:pt idx="0">
                        <c:v>Jeypore</c:v>
                      </c:pt>
                      <c:pt idx="1">
                        <c:v>Angul</c:v>
                      </c:pt>
                      <c:pt idx="2">
                        <c:v>Sambalpur</c:v>
                      </c:pt>
                      <c:pt idx="3">
                        <c:v>Puri</c:v>
                      </c:pt>
                      <c:pt idx="4">
                        <c:v>Baripada</c:v>
                      </c:pt>
                      <c:pt idx="5">
                        <c:v>Berhampur</c:v>
                      </c:pt>
                      <c:pt idx="6">
                        <c:v>Cuttack</c:v>
                      </c:pt>
                      <c:pt idx="7">
                        <c:v>Rourkela</c:v>
                      </c:pt>
                      <c:pt idx="8">
                        <c:v>Baleswar</c:v>
                      </c:pt>
                      <c:pt idx="9">
                        <c:v>Bhubaneswar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'City Rooftop Potential'!$C$31:$C$40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4.9185977871776325</c:v>
                      </c:pt>
                      <c:pt idx="1">
                        <c:v>7.9563885996237635</c:v>
                      </c:pt>
                      <c:pt idx="2">
                        <c:v>11.662956753579579</c:v>
                      </c:pt>
                      <c:pt idx="3">
                        <c:v>14.045541895235989</c:v>
                      </c:pt>
                      <c:pt idx="4">
                        <c:v>15.369659978372914</c:v>
                      </c:pt>
                      <c:pt idx="5">
                        <c:v>16.391446710939167</c:v>
                      </c:pt>
                      <c:pt idx="6">
                        <c:v>46.334108842949945</c:v>
                      </c:pt>
                      <c:pt idx="7">
                        <c:v>81.324688956288412</c:v>
                      </c:pt>
                      <c:pt idx="8">
                        <c:v>48.299053926330885</c:v>
                      </c:pt>
                      <c:pt idx="9">
                        <c:v>279.17474425441532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A5E-4745-A84A-2EF7EF67EFD1}"/>
                  </c:ext>
                </c:extLst>
              </c15:ser>
            </c15:filteredBarSeries>
          </c:ext>
        </c:extLst>
      </c:barChart>
      <c:catAx>
        <c:axId val="194406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067343"/>
        <c:crosses val="autoZero"/>
        <c:auto val="1"/>
        <c:lblAlgn val="ctr"/>
        <c:lblOffset val="100"/>
        <c:noMultiLvlLbl val="0"/>
      </c:catAx>
      <c:valAx>
        <c:axId val="194406734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44066095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95031055900624E-2"/>
          <c:y val="5.035669324381032E-2"/>
          <c:w val="0.92443064182194612"/>
          <c:h val="0.61223330612838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Sheet1!$S$28</c:f>
              <c:strCache>
                <c:ptCount val="1"/>
                <c:pt idx="0">
                  <c:v>Utilization scenario-I (MWp)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Sheet1!$R$29:$R$38</c:f>
              <c:strCache>
                <c:ptCount val="10"/>
                <c:pt idx="0">
                  <c:v>Sambalpur</c:v>
                </c:pt>
                <c:pt idx="1">
                  <c:v>Angul</c:v>
                </c:pt>
                <c:pt idx="2">
                  <c:v>Sundargarh</c:v>
                </c:pt>
                <c:pt idx="3">
                  <c:v>Koraput</c:v>
                </c:pt>
                <c:pt idx="4">
                  <c:v>Nuapada</c:v>
                </c:pt>
                <c:pt idx="5">
                  <c:v>Malkangiri</c:v>
                </c:pt>
                <c:pt idx="6">
                  <c:v>Ganjam</c:v>
                </c:pt>
                <c:pt idx="7">
                  <c:v>Mayurbhanj</c:v>
                </c:pt>
                <c:pt idx="8">
                  <c:v>Nabrangpur</c:v>
                </c:pt>
                <c:pt idx="9">
                  <c:v>Bolangir</c:v>
                </c:pt>
              </c:strCache>
            </c:strRef>
          </c:cat>
          <c:val>
            <c:numRef>
              <c:f>Sheet1!$S$29:$S$38</c:f>
              <c:numCache>
                <c:formatCode>0</c:formatCode>
                <c:ptCount val="10"/>
                <c:pt idx="0">
                  <c:v>1046.3971533063159</c:v>
                </c:pt>
                <c:pt idx="1">
                  <c:v>956.57230404270035</c:v>
                </c:pt>
                <c:pt idx="2">
                  <c:v>588.18355243649319</c:v>
                </c:pt>
                <c:pt idx="3">
                  <c:v>558.2336661065533</c:v>
                </c:pt>
                <c:pt idx="4">
                  <c:v>470.55451220717612</c:v>
                </c:pt>
                <c:pt idx="5">
                  <c:v>447.62281308688347</c:v>
                </c:pt>
                <c:pt idx="6">
                  <c:v>358.25442324799837</c:v>
                </c:pt>
                <c:pt idx="7">
                  <c:v>309.2221014134625</c:v>
                </c:pt>
                <c:pt idx="8">
                  <c:v>217.45576752001583</c:v>
                </c:pt>
                <c:pt idx="9">
                  <c:v>191.55876247899576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1-409F-B7AE-CC94C82C1628}"/>
            </c:ext>
          </c:extLst>
        </c:ser>
        <c:ser>
          <c:idx val="1"/>
          <c:order val="1"/>
          <c:tx>
            <c:strRef>
              <c:f>Sheet1!$T$28</c:f>
              <c:strCache>
                <c:ptCount val="1"/>
                <c:pt idx="0">
                  <c:v>Utilization scenario-II (MWp)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Sheet1!$R$29:$R$38</c:f>
              <c:strCache>
                <c:ptCount val="10"/>
                <c:pt idx="0">
                  <c:v>Sambalpur</c:v>
                </c:pt>
                <c:pt idx="1">
                  <c:v>Angul</c:v>
                </c:pt>
                <c:pt idx="2">
                  <c:v>Sundargarh</c:v>
                </c:pt>
                <c:pt idx="3">
                  <c:v>Koraput</c:v>
                </c:pt>
                <c:pt idx="4">
                  <c:v>Nuapada</c:v>
                </c:pt>
                <c:pt idx="5">
                  <c:v>Malkangiri</c:v>
                </c:pt>
                <c:pt idx="6">
                  <c:v>Ganjam</c:v>
                </c:pt>
                <c:pt idx="7">
                  <c:v>Mayurbhanj</c:v>
                </c:pt>
                <c:pt idx="8">
                  <c:v>Nabrangpur</c:v>
                </c:pt>
                <c:pt idx="9">
                  <c:v>Bolangir</c:v>
                </c:pt>
              </c:strCache>
            </c:strRef>
          </c:cat>
          <c:val>
            <c:numRef>
              <c:f>Sheet1!$T$29:$T$38</c:f>
              <c:numCache>
                <c:formatCode>0</c:formatCode>
                <c:ptCount val="10"/>
                <c:pt idx="0">
                  <c:v>2248.7891667490362</c:v>
                </c:pt>
                <c:pt idx="1">
                  <c:v>4240.150736384302</c:v>
                </c:pt>
                <c:pt idx="2">
                  <c:v>1470.4588810912326</c:v>
                </c:pt>
                <c:pt idx="3">
                  <c:v>1155.5920727488387</c:v>
                </c:pt>
                <c:pt idx="4">
                  <c:v>1165.8841553820303</c:v>
                </c:pt>
                <c:pt idx="5">
                  <c:v>1119.0570327172086</c:v>
                </c:pt>
                <c:pt idx="6">
                  <c:v>851.05762577839289</c:v>
                </c:pt>
                <c:pt idx="7">
                  <c:v>811.45596520707704</c:v>
                </c:pt>
                <c:pt idx="8">
                  <c:v>1087.278837600079</c:v>
                </c:pt>
                <c:pt idx="9">
                  <c:v>478.89690619748939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1-409F-B7AE-CC94C82C1628}"/>
            </c:ext>
          </c:extLst>
        </c:ser>
        <c:ser>
          <c:idx val="2"/>
          <c:order val="2"/>
          <c:tx>
            <c:strRef>
              <c:f>Sheet1!$U$28</c:f>
              <c:strCache>
                <c:ptCount val="1"/>
                <c:pt idx="0">
                  <c:v>Utilization scenario-III (MWp)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Sheet1!$R$29:$R$38</c:f>
              <c:strCache>
                <c:ptCount val="10"/>
                <c:pt idx="0">
                  <c:v>Sambalpur</c:v>
                </c:pt>
                <c:pt idx="1">
                  <c:v>Angul</c:v>
                </c:pt>
                <c:pt idx="2">
                  <c:v>Sundargarh</c:v>
                </c:pt>
                <c:pt idx="3">
                  <c:v>Koraput</c:v>
                </c:pt>
                <c:pt idx="4">
                  <c:v>Nuapada</c:v>
                </c:pt>
                <c:pt idx="5">
                  <c:v>Malkangiri</c:v>
                </c:pt>
                <c:pt idx="6">
                  <c:v>Ganjam</c:v>
                </c:pt>
                <c:pt idx="7">
                  <c:v>Mayurbhanj</c:v>
                </c:pt>
                <c:pt idx="8">
                  <c:v>Nabrangpur</c:v>
                </c:pt>
                <c:pt idx="9">
                  <c:v>Bolangir</c:v>
                </c:pt>
              </c:strCache>
            </c:strRef>
          </c:cat>
          <c:val>
            <c:numRef>
              <c:f>Sheet1!$U$29:$U$38</c:f>
              <c:numCache>
                <c:formatCode>0</c:formatCode>
                <c:ptCount val="10"/>
                <c:pt idx="0">
                  <c:v>3028.7634674310566</c:v>
                </c:pt>
                <c:pt idx="1">
                  <c:v>4740.0622714243336</c:v>
                </c:pt>
                <c:pt idx="2">
                  <c:v>2940.9177621824651</c:v>
                </c:pt>
                <c:pt idx="3" formatCode="0.00">
                  <c:v>1708.2386082830878</c:v>
                </c:pt>
                <c:pt idx="4" formatCode="0.00">
                  <c:v>2331.7683107640605</c:v>
                </c:pt>
                <c:pt idx="5" formatCode="0.00">
                  <c:v>2238.1140654344172</c:v>
                </c:pt>
                <c:pt idx="6" formatCode="0.00">
                  <c:v>1702.1152515567858</c:v>
                </c:pt>
                <c:pt idx="7" formatCode="0.00">
                  <c:v>1546.1105070673123</c:v>
                </c:pt>
                <c:pt idx="8" formatCode="0.00">
                  <c:v>1087.278837600079</c:v>
                </c:pt>
                <c:pt idx="9" formatCode="0.00">
                  <c:v>957.79381239497877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1-409F-B7AE-CC94C82C1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531248"/>
        <c:axId val="1651544144"/>
      </c:barChart>
      <c:catAx>
        <c:axId val="165153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1544144"/>
        <c:crosses val="autoZero"/>
        <c:auto val="1"/>
        <c:lblAlgn val="ctr"/>
        <c:lblOffset val="100"/>
        <c:noMultiLvlLbl val="0"/>
      </c:catAx>
      <c:valAx>
        <c:axId val="1651544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IN"/>
                  <a:t>MWp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65153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Utilization scenario-I (MWp)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Sheet1!$M$3:$M$12</c:f>
              <c:strCache>
                <c:ptCount val="10"/>
                <c:pt idx="0">
                  <c:v>Rengali ,Angul</c:v>
                </c:pt>
                <c:pt idx="1">
                  <c:v>Hirakud ,Sambalpur</c:v>
                </c:pt>
                <c:pt idx="2">
                  <c:v>Mandira ,Sundargarh</c:v>
                </c:pt>
                <c:pt idx="3">
                  <c:v>Balimela ,Malkangiri</c:v>
                </c:pt>
                <c:pt idx="4">
                  <c:v>Tikilipada ,Sambalpur</c:v>
                </c:pt>
                <c:pt idx="5">
                  <c:v>Jalaput ,Koraput</c:v>
                </c:pt>
                <c:pt idx="6">
                  <c:v>Upper Kolab ,Koraput</c:v>
                </c:pt>
                <c:pt idx="7">
                  <c:v>Upper Indravati ,Nabrangpur</c:v>
                </c:pt>
                <c:pt idx="8">
                  <c:v>Hariharjore ,Bolangir</c:v>
                </c:pt>
                <c:pt idx="9">
                  <c:v>Salandi ,Bhadrak</c:v>
                </c:pt>
              </c:strCache>
            </c:strRef>
          </c:cat>
          <c:val>
            <c:numRef>
              <c:f>Sheet1!$N$3:$N$12</c:f>
              <c:numCache>
                <c:formatCode>0</c:formatCode>
                <c:ptCount val="10"/>
                <c:pt idx="0">
                  <c:v>748.04784026885443</c:v>
                </c:pt>
                <c:pt idx="1">
                  <c:v>734.40743303350791</c:v>
                </c:pt>
                <c:pt idx="2">
                  <c:v>438.46990214490461</c:v>
                </c:pt>
                <c:pt idx="3">
                  <c:v>334.24928338440247</c:v>
                </c:pt>
                <c:pt idx="4">
                  <c:v>294.40545616289415</c:v>
                </c:pt>
                <c:pt idx="5">
                  <c:v>287.99051102105369</c:v>
                </c:pt>
                <c:pt idx="6">
                  <c:v>241.17821488583573</c:v>
                </c:pt>
                <c:pt idx="7">
                  <c:v>217.45576752001583</c:v>
                </c:pt>
                <c:pt idx="8">
                  <c:v>164.87100919244835</c:v>
                </c:pt>
                <c:pt idx="9">
                  <c:v>157.26005732924781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2-4E76-B2C4-22163E8B54BC}"/>
            </c:ext>
          </c:extLst>
        </c:ser>
        <c:ser>
          <c:idx val="1"/>
          <c:order val="1"/>
          <c:tx>
            <c:strRef>
              <c:f>Sheet1!$O$2</c:f>
              <c:strCache>
                <c:ptCount val="1"/>
                <c:pt idx="0">
                  <c:v>Utilization scenario-II (MWp)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Sheet1!$M$3:$M$12</c:f>
              <c:strCache>
                <c:ptCount val="10"/>
                <c:pt idx="0">
                  <c:v>Rengali ,Angul</c:v>
                </c:pt>
                <c:pt idx="1">
                  <c:v>Hirakud ,Sambalpur</c:v>
                </c:pt>
                <c:pt idx="2">
                  <c:v>Mandira ,Sundargarh</c:v>
                </c:pt>
                <c:pt idx="3">
                  <c:v>Balimela ,Malkangiri</c:v>
                </c:pt>
                <c:pt idx="4">
                  <c:v>Tikilipada ,Sambalpur</c:v>
                </c:pt>
                <c:pt idx="5">
                  <c:v>Jalaput ,Koraput</c:v>
                </c:pt>
                <c:pt idx="6">
                  <c:v>Upper Kolab ,Koraput</c:v>
                </c:pt>
                <c:pt idx="7">
                  <c:v>Upper Indravati ,Nabrangpur</c:v>
                </c:pt>
                <c:pt idx="8">
                  <c:v>Hariharjore ,Bolangir</c:v>
                </c:pt>
                <c:pt idx="9">
                  <c:v>Salandi ,Bhadrak</c:v>
                </c:pt>
              </c:strCache>
            </c:strRef>
          </c:cat>
          <c:val>
            <c:numRef>
              <c:f>Sheet1!$O$3:$O$12</c:f>
              <c:numCache>
                <c:formatCode>0</c:formatCode>
                <c:ptCount val="10"/>
                <c:pt idx="0">
                  <c:v>3740.2392013442718</c:v>
                </c:pt>
                <c:pt idx="1">
                  <c:v>1468.8148660670158</c:v>
                </c:pt>
                <c:pt idx="2">
                  <c:v>1096.1747553622615</c:v>
                </c:pt>
                <c:pt idx="3">
                  <c:v>835.62320846100624</c:v>
                </c:pt>
                <c:pt idx="4">
                  <c:v>736.01364040723536</c:v>
                </c:pt>
                <c:pt idx="5">
                  <c:v>479.98418503508947</c:v>
                </c:pt>
                <c:pt idx="6">
                  <c:v>602.94553721458931</c:v>
                </c:pt>
                <c:pt idx="7">
                  <c:v>1087.278837600079</c:v>
                </c:pt>
                <c:pt idx="8">
                  <c:v>412.17752298112089</c:v>
                </c:pt>
                <c:pt idx="9">
                  <c:v>314.52011465849563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2-4E76-B2C4-22163E8B54BC}"/>
            </c:ext>
          </c:extLst>
        </c:ser>
        <c:ser>
          <c:idx val="2"/>
          <c:order val="2"/>
          <c:tx>
            <c:strRef>
              <c:f>Sheet1!$P$2</c:f>
              <c:strCache>
                <c:ptCount val="1"/>
                <c:pt idx="0">
                  <c:v>Utilization scenario-III (MWp)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Sheet1!$M$3:$M$12</c:f>
              <c:strCache>
                <c:ptCount val="10"/>
                <c:pt idx="0">
                  <c:v>Rengali ,Angul</c:v>
                </c:pt>
                <c:pt idx="1">
                  <c:v>Hirakud ,Sambalpur</c:v>
                </c:pt>
                <c:pt idx="2">
                  <c:v>Mandira ,Sundargarh</c:v>
                </c:pt>
                <c:pt idx="3">
                  <c:v>Balimela ,Malkangiri</c:v>
                </c:pt>
                <c:pt idx="4">
                  <c:v>Tikilipada ,Sambalpur</c:v>
                </c:pt>
                <c:pt idx="5">
                  <c:v>Jalaput ,Koraput</c:v>
                </c:pt>
                <c:pt idx="6">
                  <c:v>Upper Kolab ,Koraput</c:v>
                </c:pt>
                <c:pt idx="7">
                  <c:v>Upper Indravati ,Nabrangpur</c:v>
                </c:pt>
                <c:pt idx="8">
                  <c:v>Hariharjore ,Bolangir</c:v>
                </c:pt>
                <c:pt idx="9">
                  <c:v>Salandi ,Bhadrak</c:v>
                </c:pt>
              </c:strCache>
            </c:strRef>
          </c:cat>
          <c:val>
            <c:numRef>
              <c:f>Sheet1!$P$3:$P$12</c:f>
              <c:numCache>
                <c:formatCode>0</c:formatCode>
                <c:ptCount val="10"/>
                <c:pt idx="0">
                  <c:v>3740.2392013442718</c:v>
                </c:pt>
                <c:pt idx="1">
                  <c:v>1468.8148660670158</c:v>
                </c:pt>
                <c:pt idx="2">
                  <c:v>2192.349510724523</c:v>
                </c:pt>
                <c:pt idx="3">
                  <c:v>1671.2464169220125</c:v>
                </c:pt>
                <c:pt idx="4">
                  <c:v>1472.0272808144707</c:v>
                </c:pt>
                <c:pt idx="5">
                  <c:v>959.96837007017893</c:v>
                </c:pt>
                <c:pt idx="6">
                  <c:v>602.94553721458931</c:v>
                </c:pt>
                <c:pt idx="7">
                  <c:v>1087.278837600079</c:v>
                </c:pt>
                <c:pt idx="8">
                  <c:v>824.35504596224177</c:v>
                </c:pt>
                <c:pt idx="9">
                  <c:v>314.52011465849563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2-4E76-B2C4-22163E8B5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308640"/>
        <c:axId val="1672299904"/>
      </c:barChart>
      <c:catAx>
        <c:axId val="167230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2299904"/>
        <c:crosses val="autoZero"/>
        <c:auto val="1"/>
        <c:lblAlgn val="ctr"/>
        <c:lblOffset val="100"/>
        <c:noMultiLvlLbl val="0"/>
      </c:catAx>
      <c:valAx>
        <c:axId val="1672299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IN"/>
                  <a:t>MWp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67230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01699-947C-47B8-B834-E1B194FB9215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9981-878A-4EAC-8054-5A7DCC9BD2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31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DBD9-C70E-9D24-7D41-A727D79D4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CA75B-C0D1-8F37-88DC-DD3011A5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7FD3-284C-2CA6-8CE0-71CC5508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F58-31BB-4D30-9179-B9C33171A7C7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DC2F2-4FBE-A11A-FCBF-277767B0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E04E-16DF-9AD1-53E4-1A8881E5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03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061E-CB93-2256-EEA3-B05DA8A9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B8144-0461-BA2F-CC9D-0640354C8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840F-7066-21DB-7C85-72BAE023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471F-CB2F-4DBC-BC33-477F77FCF680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46F9-43EC-7365-3A2F-4C52AA95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298F4-56D4-FCA4-5B17-8D6D87C2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70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59641-5C25-6942-314F-E3BB651BE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2B572-0916-D76D-B2EE-2C5ADE1EF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860E-DBFC-7C32-D7C3-AE823380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7F7-6D65-462A-807B-F80274BBB934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351E-60D9-94A1-456F-28470EE3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B298-BF1D-7EE9-1D66-5D09E5B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56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13A-730B-1C7A-C4AF-4FD98028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A710-DA41-FB89-6D88-D516A142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13F35-74B2-ECB0-C65F-5742D9CD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A85-2EEC-4750-A067-3B5C689D6815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5C5A-FFD2-0F2A-7AF0-7DC2C07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2B309-038E-1F64-03F1-1AB50B89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2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0C3F-67DC-D26B-92D8-B0096A7B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1EE15-1996-62A9-4FDD-4D355D2D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E495-7D36-7073-16DF-D896F860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DB4-EA4C-4F87-952D-A559620E2271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EA93-BB5D-8C09-1849-E6F6D284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34A7-018F-DDCA-7135-E2E0C619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1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75EF-70E8-1578-FB87-32563E8D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0EAF-DF6D-1F54-9509-396D77430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7769F-2A5C-F625-D35C-0536CC19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AC04-5A8D-0434-C67A-C0CFE3B9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C565-FD4C-43FC-9961-F458F6E7C68D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6B934-80FA-D7D7-E0E9-19086130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9B65E-7AA3-9FC0-6E9D-B00CB480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7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01EB-D519-608E-5345-DA726869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18E7A-0215-5474-8606-09242FFA9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7B48B-2191-245E-93AA-EFDAFB35F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F5AE1-65F7-DD22-484B-17970E539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8B961-BB6C-84DB-B1B2-970A3D0F9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5A419-6254-8DA6-6D65-90FDF605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2B20-5BAD-4F17-AED3-D10315CF5CAD}" type="datetime1">
              <a:rPr lang="en-IN" smtClean="0"/>
              <a:t>09-02-2023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A6B55-8472-973C-16C7-B22CCF94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3B7EF-35AF-203E-8C51-DF212569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2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0772-7B76-581E-DC8E-A714F133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AE095-D8A0-C80E-0B5D-C6A9D79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BB5-617C-48DD-9C82-6BB5F70EEBA8}" type="datetime1">
              <a:rPr lang="en-IN" smtClean="0"/>
              <a:t>09-02-2023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82DEC-A38D-F50C-2DFF-1FA75016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525D8-8337-2138-4F6A-3CB96FE9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0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30FD9-101F-CAD8-94EB-217FFC53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551-DA2E-4ABA-AB52-5E33A47A8D8D}" type="datetime1">
              <a:rPr lang="en-IN" smtClean="0"/>
              <a:t>09-02-2023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95615-B69C-6187-1423-577526A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ED0B9-6571-B44F-7498-8EC0A1A0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19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49EE-98A3-0EE1-7377-BD0C2B16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5F0C-1B4C-0504-D56D-48F5FF62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1D730-1337-CC00-156B-96E65CBFA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7F823-2F7E-CD54-4D9B-F1BD741D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FBBD-D830-464C-B703-E63A632D1E83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73BC3-B188-BC21-864C-152C5DF8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1BB4-655C-494D-CE4D-85D2B3F3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05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286C-A03D-67E5-9C3D-A84D4F22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81D13-4CDF-F5FD-8D02-2423B5B58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A4E1-3A4A-23A3-4F25-13D7116B9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B135A-9C4A-A501-75A3-C0E609D4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519A-07CB-4B47-855B-D55B5AD3EE41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5841F-7783-0622-1014-D594CE73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BB95C-88C7-07A2-D31A-207992D0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9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48992-8481-BA89-0A31-2866AD87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0198A-A6BC-E49B-0771-92CB75071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948D-1656-BFE8-55C6-2190D7780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7B36-1FC2-4511-B8A8-D9A44C3384D9}" type="datetime1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1E5E-3D5D-90C8-33A8-57A41258A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@iforest.global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9B30-7A68-0B3F-2B4F-E0DF69481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5E12-2EFD-4EFD-B8C4-F3E0FDCB5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3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7BAD-2875-D833-E588-0DFB249E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810" y="3642146"/>
            <a:ext cx="4431230" cy="964871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Odisha Renewable Energy Potential Reassessment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ADD2-BFFC-35E2-0E9F-681D717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IN" sz="1100">
                <a:solidFill>
                  <a:schemeClr val="tx1">
                    <a:alpha val="80000"/>
                  </a:schemeClr>
                </a:solidFill>
              </a:rPr>
              <a:t>@iforest.global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E12D-6D4B-99A0-8559-DCA66FA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E181FEA-F2B2-40A3-9F6D-6C8AC3662F8A}" type="datetime1">
              <a:rPr lang="en-IN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09-02-2023</a:t>
            </a:fld>
            <a:endParaRPr lang="en-IN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 descr="A picture containing sky, grass, outdoor, windmill&#10;&#10;Description automatically generated">
            <a:extLst>
              <a:ext uri="{FF2B5EF4-FFF2-40B4-BE49-F238E27FC236}">
                <a16:creationId xmlns:a16="http://schemas.microsoft.com/office/drawing/2014/main" id="{2F50811F-502C-82B0-7671-BA39F6AF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2DD3A0-ECD0-3085-AF71-0060FFF5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97" y="3134959"/>
            <a:ext cx="2264229" cy="5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10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8" name="Picture 17" descr="A field of brown grass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C91530A-9770-3A00-5FA9-FC753B26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7" y="109538"/>
            <a:ext cx="5508917" cy="3098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6045F-4476-CB3D-7EAD-68D6E4E73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79" y="115020"/>
            <a:ext cx="5508917" cy="3098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470B55-A35A-9056-58D5-6A58AFA3F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7" y="3289329"/>
            <a:ext cx="5508917" cy="3098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C8786-E760-63FA-846C-1BFCB7619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79" y="3331864"/>
            <a:ext cx="5508917" cy="30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94" y="152057"/>
            <a:ext cx="10070406" cy="127644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Rooftop Solar Potential Assessment</a:t>
            </a:r>
            <a:br>
              <a:rPr lang="en-IN" sz="3200" b="1" dirty="0">
                <a:latin typeface="+mn-lt"/>
                <a:cs typeface="Arial" panose="020B0604020202020204" pitchFamily="34" charset="0"/>
              </a:rPr>
            </a:br>
            <a:r>
              <a:rPr lang="en-IN" sz="3200" b="1" dirty="0">
                <a:latin typeface="+mn-lt"/>
                <a:cs typeface="Arial" panose="020B0604020202020204" pitchFamily="34" charset="0"/>
              </a:rPr>
              <a:t>Methodology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11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3D128-84A2-F3B1-CF0E-699AC6DAE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319" y="1289786"/>
            <a:ext cx="10591552" cy="22632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7C3BD1-16A9-D229-1477-E1559F97A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14308"/>
              </p:ext>
            </p:extLst>
          </p:nvPr>
        </p:nvGraphicFramePr>
        <p:xfrm>
          <a:off x="2290223" y="3715769"/>
          <a:ext cx="8037684" cy="22662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13221">
                  <a:extLst>
                    <a:ext uri="{9D8B030D-6E8A-4147-A177-3AD203B41FA5}">
                      <a16:colId xmlns:a16="http://schemas.microsoft.com/office/drawing/2014/main" val="1215669571"/>
                    </a:ext>
                  </a:extLst>
                </a:gridCol>
                <a:gridCol w="4524463">
                  <a:extLst>
                    <a:ext uri="{9D8B030D-6E8A-4147-A177-3AD203B41FA5}">
                      <a16:colId xmlns:a16="http://schemas.microsoft.com/office/drawing/2014/main" val="79470617"/>
                    </a:ext>
                  </a:extLst>
                </a:gridCol>
              </a:tblGrid>
              <a:tr h="194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>
                          <a:effectLst/>
                        </a:rPr>
                        <a:t>Data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>
                          <a:effectLst/>
                        </a:rPr>
                        <a:t>Source/Tools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324980"/>
                  </a:ext>
                </a:extLst>
              </a:tr>
              <a:tr h="194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Flat and slanted roof data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ORSAC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161960"/>
                  </a:ext>
                </a:extLst>
              </a:tr>
              <a:tr h="81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Building structural data calculation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Rhythm Singh, Approximate rooftop solar PV potential of Indian cities for high-level renewable power scenario planning, Sustainable Energy Technologies and Assessments, Volume 42, 2020, 100850, ISSN 2213-1388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705192"/>
                  </a:ext>
                </a:extLst>
              </a:tr>
              <a:tr h="194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>
                          <a:effectLst/>
                        </a:rPr>
                        <a:t>Standard module considered for installation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>
                          <a:effectLst/>
                        </a:rPr>
                        <a:t>Tata Power Solar TP300 export series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009669"/>
                  </a:ext>
                </a:extLst>
              </a:tr>
              <a:tr h="610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Solar technical parameters calculations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Google earth, University of Oregon solar radiation monitoring lab and NASA </a:t>
                      </a:r>
                      <a:r>
                        <a:rPr lang="en-IN" sz="1400" dirty="0" err="1">
                          <a:effectLst/>
                        </a:rPr>
                        <a:t>LaRC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70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7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3" y="192955"/>
            <a:ext cx="10515600" cy="98579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Rooftop Solar Potential Reassessment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12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1082990" y="6027600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ORSAC; </a:t>
            </a:r>
            <a:r>
              <a:rPr lang="en-US" sz="1400" dirty="0" err="1"/>
              <a:t>iFOREST</a:t>
            </a:r>
            <a:r>
              <a:rPr lang="en-US" sz="1400" dirty="0"/>
              <a:t> Assessment </a:t>
            </a:r>
            <a:endParaRPr lang="en-IN" sz="14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222666"/>
              </p:ext>
            </p:extLst>
          </p:nvPr>
        </p:nvGraphicFramePr>
        <p:xfrm>
          <a:off x="804331" y="2474161"/>
          <a:ext cx="6494977" cy="360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EFC73B54-3228-E87C-AF36-669B1EF6B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308" y="2594902"/>
            <a:ext cx="4600575" cy="3209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2A3FA1-42DE-6D63-5B01-5DCD6BE79F77}"/>
              </a:ext>
            </a:extLst>
          </p:cNvPr>
          <p:cNvSpPr txBox="1"/>
          <p:nvPr/>
        </p:nvSpPr>
        <p:spPr>
          <a:xfrm>
            <a:off x="1176183" y="1364791"/>
            <a:ext cx="10515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Solar rooftop potential estimated to be 1,133 MW at a utilization.</a:t>
            </a:r>
            <a:r>
              <a:rPr lang="en-US" dirty="0"/>
              <a:t> </a:t>
            </a:r>
            <a:r>
              <a:rPr lang="en-US" sz="1800" b="0" i="0" u="none" strike="noStrike" baseline="0" dirty="0" err="1"/>
              <a:t>Khordha</a:t>
            </a:r>
            <a:r>
              <a:rPr lang="en-US" sz="1800" b="0" i="0" u="none" strike="noStrike" baseline="0" dirty="0"/>
              <a:t> district accounts for the highest potential, followed by </a:t>
            </a:r>
            <a:r>
              <a:rPr lang="en-US" sz="1800" b="0" i="0" u="none" strike="noStrike" baseline="0" dirty="0" err="1"/>
              <a:t>Baleswar</a:t>
            </a:r>
            <a:r>
              <a:rPr lang="en-US" sz="1800" b="0" i="0" u="none" strike="noStrike" baseline="0" dirty="0"/>
              <a:t> and </a:t>
            </a:r>
            <a:r>
              <a:rPr lang="en-US" sz="1800" b="0" i="0" u="none" strike="noStrike" baseline="0" dirty="0" err="1"/>
              <a:t>Jagatsinghpur</a:t>
            </a:r>
            <a:r>
              <a:rPr lang="en-US" sz="1800" b="0" i="0" u="none" strike="noStrik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6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13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1082990" y="5900378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iFOREST</a:t>
            </a:r>
            <a:r>
              <a:rPr lang="en-US" sz="1400" dirty="0"/>
              <a:t> Assessment </a:t>
            </a:r>
            <a:endParaRPr lang="en-IN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BE0F7-623B-6117-E205-0A9C1099BB40}"/>
              </a:ext>
            </a:extLst>
          </p:cNvPr>
          <p:cNvSpPr txBox="1"/>
          <p:nvPr/>
        </p:nvSpPr>
        <p:spPr>
          <a:xfrm>
            <a:off x="838199" y="607632"/>
            <a:ext cx="566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Blocks with highest assessed solar rooftop potential </a:t>
            </a:r>
            <a:endParaRPr lang="en-IN" b="1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F36C18-7BD9-BE24-555C-F2CE02220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375307"/>
              </p:ext>
            </p:extLst>
          </p:nvPr>
        </p:nvGraphicFramePr>
        <p:xfrm>
          <a:off x="872116" y="969837"/>
          <a:ext cx="5627652" cy="50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F07EF99-91ED-4EDF-9E6D-2FE1B3E19B68}"/>
              </a:ext>
            </a:extLst>
          </p:cNvPr>
          <p:cNvSpPr txBox="1"/>
          <p:nvPr/>
        </p:nvSpPr>
        <p:spPr>
          <a:xfrm>
            <a:off x="5256196" y="261502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effectLst/>
                <a:ea typeface="Times New Roman" panose="02020603050405020304" pitchFamily="18" charset="0"/>
              </a:rPr>
              <a:t>Cities with highest assessed rooftop potential</a:t>
            </a:r>
            <a:endParaRPr lang="en-IN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365349C-B8EA-E68D-39AA-AA244ACBD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107015"/>
              </p:ext>
            </p:extLst>
          </p:nvPr>
        </p:nvGraphicFramePr>
        <p:xfrm>
          <a:off x="4918510" y="2664099"/>
          <a:ext cx="6829308" cy="258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7D33B4-88BD-D7F4-6689-403BDA17D1FB}"/>
              </a:ext>
            </a:extLst>
          </p:cNvPr>
          <p:cNvSpPr txBox="1"/>
          <p:nvPr/>
        </p:nvSpPr>
        <p:spPr>
          <a:xfrm>
            <a:off x="5061283" y="1330768"/>
            <a:ext cx="64874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/>
              <a:t>Urban block of Bhubaneshwar has the highest assessed potential, followed by other urban blocks of Baleshwar and </a:t>
            </a:r>
            <a:r>
              <a:rPr lang="en-US" sz="1800" b="0" i="0" u="none" strike="noStrike" baseline="0" dirty="0" err="1"/>
              <a:t>Jatani</a:t>
            </a:r>
            <a:r>
              <a:rPr lang="en-US" sz="1800" b="0" i="0" u="none" strike="noStrike" baseline="0" dirty="0"/>
              <a:t> and the industrial blocks </a:t>
            </a:r>
            <a:r>
              <a:rPr lang="sv-SE" sz="1800" b="0" i="0" u="none" strike="noStrike" baseline="0" dirty="0"/>
              <a:t>of Kujanga, Kuanrmunda, and Jharsuguda.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203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Rooftop GIS maps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14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838200" y="6048573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ORSAC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D8C6D-010C-078C-BE86-76C1F8557BAB}"/>
              </a:ext>
            </a:extLst>
          </p:cNvPr>
          <p:cNvSpPr/>
          <p:nvPr/>
        </p:nvSpPr>
        <p:spPr>
          <a:xfrm>
            <a:off x="6725265" y="852934"/>
            <a:ext cx="1194619" cy="37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5DE79-92D0-65D3-62A1-6766F14517A5}"/>
              </a:ext>
            </a:extLst>
          </p:cNvPr>
          <p:cNvSpPr/>
          <p:nvPr/>
        </p:nvSpPr>
        <p:spPr>
          <a:xfrm>
            <a:off x="6671193" y="887350"/>
            <a:ext cx="1194619" cy="37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4CD3A8-4192-7620-9681-1FBF91D91F3B}"/>
              </a:ext>
            </a:extLst>
          </p:cNvPr>
          <p:cNvSpPr/>
          <p:nvPr/>
        </p:nvSpPr>
        <p:spPr>
          <a:xfrm>
            <a:off x="6666274" y="4246037"/>
            <a:ext cx="237448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942A7-DB5F-6188-EBD2-6F64A94A542F}"/>
              </a:ext>
            </a:extLst>
          </p:cNvPr>
          <p:cNvSpPr/>
          <p:nvPr/>
        </p:nvSpPr>
        <p:spPr>
          <a:xfrm>
            <a:off x="7817877" y="804253"/>
            <a:ext cx="1194619" cy="37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8B3E9355-D30B-F7CB-E5C0-EA73A6E6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5" y="1123319"/>
            <a:ext cx="3465111" cy="4896567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272DD532-CE5A-EDD1-94A4-709748E6D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98" y="1118427"/>
            <a:ext cx="3465111" cy="4896567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4DBB0B39-2706-445A-9604-D6E4ADBF6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16" y="1118426"/>
            <a:ext cx="3465111" cy="48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96" y="482907"/>
            <a:ext cx="10515600" cy="99925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Floating Solar Potential Assessment</a:t>
            </a:r>
            <a:br>
              <a:rPr lang="en-IN" sz="3200" b="1" dirty="0">
                <a:latin typeface="+mn-lt"/>
                <a:cs typeface="Arial" panose="020B0604020202020204" pitchFamily="34" charset="0"/>
              </a:rPr>
            </a:br>
            <a:r>
              <a:rPr lang="en-IN" sz="3200" b="1" dirty="0">
                <a:latin typeface="+mn-lt"/>
                <a:cs typeface="Arial" panose="020B0604020202020204" pitchFamily="34" charset="0"/>
              </a:rPr>
              <a:t>Methodology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15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3D128-84A2-F3B1-CF0E-699AC6DAE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403" y="1728759"/>
            <a:ext cx="10139397" cy="18332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88F3D-5383-2EA5-5FFC-6A476869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14899"/>
              </p:ext>
            </p:extLst>
          </p:nvPr>
        </p:nvGraphicFramePr>
        <p:xfrm>
          <a:off x="2563528" y="3908652"/>
          <a:ext cx="7064943" cy="14526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15865">
                  <a:extLst>
                    <a:ext uri="{9D8B030D-6E8A-4147-A177-3AD203B41FA5}">
                      <a16:colId xmlns:a16="http://schemas.microsoft.com/office/drawing/2014/main" val="4059064549"/>
                    </a:ext>
                  </a:extLst>
                </a:gridCol>
                <a:gridCol w="2849078">
                  <a:extLst>
                    <a:ext uri="{9D8B030D-6E8A-4147-A177-3AD203B41FA5}">
                      <a16:colId xmlns:a16="http://schemas.microsoft.com/office/drawing/2014/main" val="3670024007"/>
                    </a:ext>
                  </a:extLst>
                </a:gridCol>
              </a:tblGrid>
              <a:tr h="363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</a:rPr>
                        <a:t>Data/Parameter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</a:rPr>
                        <a:t>Source/Tool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391106"/>
                  </a:ext>
                </a:extLst>
              </a:tr>
              <a:tr h="363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Reservoir data, 2019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CWC, NRLD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994500"/>
                  </a:ext>
                </a:extLst>
              </a:tr>
              <a:tr h="363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Reservoir mapping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Google earth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165904"/>
                  </a:ext>
                </a:extLst>
              </a:tr>
              <a:tr h="363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Water occurrence, spread area and water level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IWRIS, ISRO </a:t>
                      </a:r>
                      <a:r>
                        <a:rPr lang="en-IN" sz="1600" dirty="0" err="1">
                          <a:effectLst/>
                        </a:rPr>
                        <a:t>Bhuvan</a:t>
                      </a:r>
                      <a:r>
                        <a:rPr lang="en-IN" sz="1600" dirty="0">
                          <a:effectLst/>
                        </a:rPr>
                        <a:t> WBIS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645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3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96" y="357779"/>
            <a:ext cx="10515600" cy="999256"/>
          </a:xfrm>
        </p:spPr>
        <p:txBody>
          <a:bodyPr>
            <a:normAutofit/>
          </a:bodyPr>
          <a:lstStyle/>
          <a:p>
            <a:pPr algn="ctr"/>
            <a:r>
              <a:rPr lang="en-IN" sz="3200" b="1">
                <a:latin typeface="+mn-lt"/>
                <a:cs typeface="Arial" panose="020B0604020202020204" pitchFamily="34" charset="0"/>
              </a:rPr>
              <a:t>Floating Solar Potential Assessment</a:t>
            </a:r>
            <a:endParaRPr lang="en-IN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5226"/>
            <a:ext cx="4114800" cy="365125"/>
          </a:xfrm>
        </p:spPr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16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9E0868-C423-5591-4CBA-7A6B106F7D35}"/>
              </a:ext>
            </a:extLst>
          </p:cNvPr>
          <p:cNvSpPr txBox="1"/>
          <p:nvPr/>
        </p:nvSpPr>
        <p:spPr>
          <a:xfrm>
            <a:off x="969745" y="2903721"/>
            <a:ext cx="6586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Category-wise number of operational dams in Odisha</a:t>
            </a:r>
            <a:endParaRPr lang="en-IN" sz="1600" b="1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39B70B-33AC-03E9-A6FD-76981A698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47671"/>
              </p:ext>
            </p:extLst>
          </p:nvPr>
        </p:nvGraphicFramePr>
        <p:xfrm>
          <a:off x="969745" y="3313501"/>
          <a:ext cx="6586088" cy="276439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94825">
                  <a:extLst>
                    <a:ext uri="{9D8B030D-6E8A-4147-A177-3AD203B41FA5}">
                      <a16:colId xmlns:a16="http://schemas.microsoft.com/office/drawing/2014/main" val="3553115300"/>
                    </a:ext>
                  </a:extLst>
                </a:gridCol>
                <a:gridCol w="1113048">
                  <a:extLst>
                    <a:ext uri="{9D8B030D-6E8A-4147-A177-3AD203B41FA5}">
                      <a16:colId xmlns:a16="http://schemas.microsoft.com/office/drawing/2014/main" val="3272548290"/>
                    </a:ext>
                  </a:extLst>
                </a:gridCol>
                <a:gridCol w="1205255">
                  <a:extLst>
                    <a:ext uri="{9D8B030D-6E8A-4147-A177-3AD203B41FA5}">
                      <a16:colId xmlns:a16="http://schemas.microsoft.com/office/drawing/2014/main" val="3745920389"/>
                    </a:ext>
                  </a:extLst>
                </a:gridCol>
                <a:gridCol w="1203936">
                  <a:extLst>
                    <a:ext uri="{9D8B030D-6E8A-4147-A177-3AD203B41FA5}">
                      <a16:colId xmlns:a16="http://schemas.microsoft.com/office/drawing/2014/main" val="799442909"/>
                    </a:ext>
                  </a:extLst>
                </a:gridCol>
                <a:gridCol w="1181883">
                  <a:extLst>
                    <a:ext uri="{9D8B030D-6E8A-4147-A177-3AD203B41FA5}">
                      <a16:colId xmlns:a16="http://schemas.microsoft.com/office/drawing/2014/main" val="1389452284"/>
                    </a:ext>
                  </a:extLst>
                </a:gridCol>
                <a:gridCol w="587141">
                  <a:extLst>
                    <a:ext uri="{9D8B030D-6E8A-4147-A177-3AD203B41FA5}">
                      <a16:colId xmlns:a16="http://schemas.microsoft.com/office/drawing/2014/main" val="2118736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 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Young (0 to 20 years)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Middle (20 to 50 years)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Old (50 to 100 years)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Very old</a:t>
                      </a:r>
                    </a:p>
                    <a:p>
                      <a:pPr algn="ctr"/>
                      <a:r>
                        <a:rPr lang="en-IN" sz="1400" dirty="0">
                          <a:effectLst/>
                        </a:rPr>
                        <a:t>(&gt;100 years)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Total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9318"/>
                  </a:ext>
                </a:extLst>
              </a:tr>
              <a:tr h="565416"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Very low depth</a:t>
                      </a:r>
                    </a:p>
                    <a:p>
                      <a:pPr algn="ctr"/>
                      <a:r>
                        <a:rPr lang="en-IN" sz="1400">
                          <a:effectLst/>
                        </a:rPr>
                        <a:t>(3 to 10 m)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0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0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077160"/>
                  </a:ext>
                </a:extLst>
              </a:tr>
              <a:tr h="376944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Low depth</a:t>
                      </a:r>
                    </a:p>
                    <a:p>
                      <a:pPr algn="ctr"/>
                      <a:r>
                        <a:rPr lang="en-IN" sz="1400" dirty="0">
                          <a:effectLst/>
                        </a:rPr>
                        <a:t>(10 to 15 m)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51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5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58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352577"/>
                  </a:ext>
                </a:extLst>
              </a:tr>
              <a:tr h="49210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Medium depth</a:t>
                      </a:r>
                    </a:p>
                    <a:p>
                      <a:pPr algn="ctr"/>
                      <a:r>
                        <a:rPr lang="en-IN" sz="1400" dirty="0">
                          <a:effectLst/>
                        </a:rPr>
                        <a:t>(15 to 30 m)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4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96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7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3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110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081389"/>
                  </a:ext>
                </a:extLst>
              </a:tr>
              <a:tr h="376944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High depth</a:t>
                      </a:r>
                    </a:p>
                    <a:p>
                      <a:pPr algn="ctr"/>
                      <a:r>
                        <a:rPr lang="en-IN" sz="1400" dirty="0">
                          <a:effectLst/>
                        </a:rPr>
                        <a:t>(30 to 100 m)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1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13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4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0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18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8858340"/>
                  </a:ext>
                </a:extLst>
              </a:tr>
              <a:tr h="188472"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Very high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178145"/>
                  </a:ext>
                </a:extLst>
              </a:tr>
              <a:tr h="188472"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Total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</a:rPr>
                        <a:t>7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160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16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3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</a:rPr>
                        <a:t>186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90399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C944332-FD4E-8577-4A95-464C2BB6255A}"/>
              </a:ext>
            </a:extLst>
          </p:cNvPr>
          <p:cNvSpPr txBox="1"/>
          <p:nvPr/>
        </p:nvSpPr>
        <p:spPr>
          <a:xfrm>
            <a:off x="969745" y="1476748"/>
            <a:ext cx="65860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Considering conservatives estimates of dam area utilization, 125 dams in Odisha can support 6 GW of floating solar capacity under a low utilization scenario and up to 25.9 GW under high utilization scenario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FA320E-2AE3-A94F-8362-51FEB0093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60247"/>
              </p:ext>
            </p:extLst>
          </p:nvPr>
        </p:nvGraphicFramePr>
        <p:xfrm>
          <a:off x="7929791" y="1865566"/>
          <a:ext cx="3909906" cy="4304228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1538157">
                  <a:extLst>
                    <a:ext uri="{9D8B030D-6E8A-4147-A177-3AD203B41FA5}">
                      <a16:colId xmlns:a16="http://schemas.microsoft.com/office/drawing/2014/main" val="3572450435"/>
                    </a:ext>
                  </a:extLst>
                </a:gridCol>
                <a:gridCol w="771816">
                  <a:extLst>
                    <a:ext uri="{9D8B030D-6E8A-4147-A177-3AD203B41FA5}">
                      <a16:colId xmlns:a16="http://schemas.microsoft.com/office/drawing/2014/main" val="1435081401"/>
                    </a:ext>
                  </a:extLst>
                </a:gridCol>
                <a:gridCol w="825772">
                  <a:extLst>
                    <a:ext uri="{9D8B030D-6E8A-4147-A177-3AD203B41FA5}">
                      <a16:colId xmlns:a16="http://schemas.microsoft.com/office/drawing/2014/main" val="3292230942"/>
                    </a:ext>
                  </a:extLst>
                </a:gridCol>
                <a:gridCol w="774161">
                  <a:extLst>
                    <a:ext uri="{9D8B030D-6E8A-4147-A177-3AD203B41FA5}">
                      <a16:colId xmlns:a16="http://schemas.microsoft.com/office/drawing/2014/main" val="2102843771"/>
                    </a:ext>
                  </a:extLst>
                </a:gridCol>
              </a:tblGrid>
              <a:tr h="378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b="1" dirty="0">
                          <a:effectLst/>
                        </a:rPr>
                        <a:t>Reservoir purpose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b="1" dirty="0">
                          <a:effectLst/>
                        </a:rPr>
                        <a:t>Scenario - I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b="1" dirty="0">
                          <a:effectLst/>
                        </a:rPr>
                        <a:t>Scenario - II 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b="1" dirty="0">
                          <a:effectLst/>
                        </a:rPr>
                        <a:t>Scenario - III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50356"/>
                  </a:ext>
                </a:extLst>
              </a:tr>
              <a:tr h="378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 and water supply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10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20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776902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25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50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041536"/>
                  </a:ext>
                </a:extLst>
              </a:tr>
              <a:tr h="700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Flood control, hydroelectric, Irrigation and water supply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098834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Hydroelectric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533715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Water supply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25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50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060598"/>
                  </a:ext>
                </a:extLst>
              </a:tr>
              <a:tr h="34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Irrigation, flood control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10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887694"/>
                  </a:ext>
                </a:extLst>
              </a:tr>
              <a:tr h="52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Irrigation, hydroelectric, navigation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10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479098"/>
                  </a:ext>
                </a:extLst>
              </a:tr>
              <a:tr h="34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Irrigation, hydroelectric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10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5913139"/>
                  </a:ext>
                </a:extLst>
              </a:tr>
              <a:tr h="52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Irrigation, hydroelectric, water supply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813405"/>
                  </a:ext>
                </a:extLst>
              </a:tr>
              <a:tr h="183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Irrigation, pisciculture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20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255875"/>
                  </a:ext>
                </a:extLst>
              </a:tr>
              <a:tr h="378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Irrigation, pisciculture, water supply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100" dirty="0">
                          <a:effectLst/>
                        </a:rPr>
                        <a:t>20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08949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DE86256-8C64-C859-F1B5-9F4DDD57E90E}"/>
              </a:ext>
            </a:extLst>
          </p:cNvPr>
          <p:cNvSpPr txBox="1"/>
          <p:nvPr/>
        </p:nvSpPr>
        <p:spPr>
          <a:xfrm>
            <a:off x="7819102" y="1244126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Area utilization scenarios for assessment of floating solar potential (% of area)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181957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96" y="357779"/>
            <a:ext cx="10515600" cy="99925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Floating Solar Potential Assessment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17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FA5E85-ECF5-22A1-2F08-CFD75A11938E}"/>
              </a:ext>
            </a:extLst>
          </p:cNvPr>
          <p:cNvSpPr txBox="1"/>
          <p:nvPr/>
        </p:nvSpPr>
        <p:spPr>
          <a:xfrm>
            <a:off x="893545" y="1222502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Leading districts for floating solar installation</a:t>
            </a:r>
            <a:endParaRPr lang="en-IN" b="1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69F3045-863B-BF0A-BA50-3E1D0E378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391220"/>
              </p:ext>
            </p:extLst>
          </p:nvPr>
        </p:nvGraphicFramePr>
        <p:xfrm>
          <a:off x="708077" y="1690892"/>
          <a:ext cx="6283071" cy="297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F905652-E9C5-AD67-ADF4-AE44DB2B86A6}"/>
              </a:ext>
            </a:extLst>
          </p:cNvPr>
          <p:cNvSpPr txBox="1"/>
          <p:nvPr/>
        </p:nvSpPr>
        <p:spPr>
          <a:xfrm>
            <a:off x="6836497" y="1206413"/>
            <a:ext cx="514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Leading reservoir sites for floating solar installation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0AB7A7EE-4093-DBEC-3648-46DF6B25B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345803"/>
              </p:ext>
            </p:extLst>
          </p:nvPr>
        </p:nvGraphicFramePr>
        <p:xfrm>
          <a:off x="6938431" y="1648615"/>
          <a:ext cx="4823641" cy="468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F5F356-AE52-3452-A737-64F04513E03A}"/>
              </a:ext>
            </a:extLst>
          </p:cNvPr>
          <p:cNvSpPr txBox="1"/>
          <p:nvPr/>
        </p:nvSpPr>
        <p:spPr>
          <a:xfrm>
            <a:off x="1043605" y="4820590"/>
            <a:ext cx="58466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baseline="0" dirty="0"/>
              <a:t>Given the assumption, over 1 GW capacity can be accommodated at reservoirs like </a:t>
            </a:r>
            <a:r>
              <a:rPr lang="en-IN" sz="1600" b="0" i="0" u="none" strike="noStrike" baseline="0" dirty="0" err="1"/>
              <a:t>Rengali</a:t>
            </a:r>
            <a:r>
              <a:rPr lang="en-IN" sz="1600" b="0" i="0" u="none" strike="noStrike" baseline="0" dirty="0"/>
              <a:t>, </a:t>
            </a:r>
            <a:r>
              <a:rPr lang="en-IN" sz="1600" b="0" i="0" u="none" strike="noStrike" baseline="0" dirty="0" err="1"/>
              <a:t>Tikilipada</a:t>
            </a:r>
            <a:r>
              <a:rPr lang="en-IN" sz="1600" b="0" i="0" u="none" strike="noStrike" baseline="0" dirty="0"/>
              <a:t>, Upper Indravati, </a:t>
            </a:r>
            <a:r>
              <a:rPr lang="en-IN" sz="1600" b="0" i="0" u="none" strike="noStrike" baseline="0" dirty="0" err="1"/>
              <a:t>Nabrangpur</a:t>
            </a:r>
            <a:r>
              <a:rPr lang="en-IN" sz="1600" b="0" i="0" u="none" strike="noStrike" baseline="0" dirty="0"/>
              <a:t>, </a:t>
            </a:r>
            <a:r>
              <a:rPr lang="en-IN" sz="1600" b="0" i="0" u="none" strike="noStrike" baseline="0" dirty="0" err="1"/>
              <a:t>Jalaput</a:t>
            </a:r>
            <a:r>
              <a:rPr lang="en-IN" sz="1600" b="0" i="0" u="none" strike="noStrike" baseline="0" dirty="0"/>
              <a:t> and </a:t>
            </a:r>
            <a:r>
              <a:rPr lang="en-US" sz="1600" b="0" i="0" u="none" strike="noStrike" baseline="0" dirty="0" err="1"/>
              <a:t>Hirakund</a:t>
            </a:r>
            <a:r>
              <a:rPr lang="en-US" sz="1600" b="0" i="0" u="none" strike="noStrike" baseline="0" dirty="0"/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13511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96" y="357779"/>
            <a:ext cx="10515600" cy="99925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Floating Solar Potential Assessment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18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FA5E85-ECF5-22A1-2F08-CFD75A11938E}"/>
              </a:ext>
            </a:extLst>
          </p:cNvPr>
          <p:cNvSpPr txBox="1"/>
          <p:nvPr/>
        </p:nvSpPr>
        <p:spPr>
          <a:xfrm>
            <a:off x="1170502" y="1357035"/>
            <a:ext cx="6685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Monthly water spread area trends at leading dams over last decade</a:t>
            </a:r>
            <a:endParaRPr lang="en-IN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7135E9-7FCF-A5F3-134C-AF3BCE9A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44" y="1726367"/>
            <a:ext cx="6404579" cy="4362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319983-8D18-BF31-9198-BB8CEFCCBBDD}"/>
              </a:ext>
            </a:extLst>
          </p:cNvPr>
          <p:cNvSpPr txBox="1"/>
          <p:nvPr/>
        </p:nvSpPr>
        <p:spPr>
          <a:xfrm>
            <a:off x="8083250" y="1726367"/>
            <a:ext cx="352956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Water spread analysis of major reservoirs indicates much higher potential for solar panel installations</a:t>
            </a:r>
          </a:p>
          <a:p>
            <a:pPr algn="l"/>
            <a:r>
              <a:rPr lang="en-US" sz="1800" b="0" i="0" u="none" strike="noStrike" baseline="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For instance, water spread area for the 378.4 sq. km </a:t>
            </a:r>
            <a:r>
              <a:rPr lang="en-US" b="0" i="0" u="none" strike="noStrike" baseline="0" dirty="0" err="1"/>
              <a:t>Rengali</a:t>
            </a:r>
            <a:r>
              <a:rPr lang="en-US" b="0" i="0" u="none" strike="noStrike" baseline="0" dirty="0"/>
              <a:t> reservoir for the last 10 years has been lowest in the month of July ranging between 195 sq km to 140 sq km. Potentially 7 to 10 GW can be set up on the reservoir, at 50-70% of lowest </a:t>
            </a:r>
            <a:r>
              <a:rPr lang="en-US" dirty="0"/>
              <a:t>spread </a:t>
            </a:r>
            <a:r>
              <a:rPr lang="en-US" b="0" i="0" u="none" strike="noStrike" baseline="0" dirty="0"/>
              <a:t>area.  </a:t>
            </a:r>
          </a:p>
        </p:txBody>
      </p:sp>
    </p:spTree>
    <p:extLst>
      <p:ext uri="{BB962C8B-B14F-4D97-AF65-F5344CB8AC3E}">
        <p14:creationId xmlns:p14="http://schemas.microsoft.com/office/powerpoint/2010/main" val="3031203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Canal Top Solar Potential Assessment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19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964787" y="6081591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Dept. of water resources, Odisha</a:t>
            </a:r>
            <a:endParaRPr lang="en-IN" sz="1400" dirty="0"/>
          </a:p>
        </p:txBody>
      </p:sp>
      <p:pic>
        <p:nvPicPr>
          <p:cNvPr id="20" name="Picture 19" descr="A picture containing text, shore&#10;&#10;Description automatically generated">
            <a:extLst>
              <a:ext uri="{FF2B5EF4-FFF2-40B4-BE49-F238E27FC236}">
                <a16:creationId xmlns:a16="http://schemas.microsoft.com/office/drawing/2014/main" id="{9F7858B2-09D8-2021-8F14-CC358902D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30" y="1106660"/>
            <a:ext cx="2952950" cy="52496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7BF23D-91D1-BE67-2FA1-A3614CFA5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92219"/>
              </p:ext>
            </p:extLst>
          </p:nvPr>
        </p:nvGraphicFramePr>
        <p:xfrm>
          <a:off x="1071444" y="2060768"/>
          <a:ext cx="7187031" cy="40538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990675">
                  <a:extLst>
                    <a:ext uri="{9D8B030D-6E8A-4147-A177-3AD203B41FA5}">
                      <a16:colId xmlns:a16="http://schemas.microsoft.com/office/drawing/2014/main" val="2543037533"/>
                    </a:ext>
                  </a:extLst>
                </a:gridCol>
                <a:gridCol w="1029182">
                  <a:extLst>
                    <a:ext uri="{9D8B030D-6E8A-4147-A177-3AD203B41FA5}">
                      <a16:colId xmlns:a16="http://schemas.microsoft.com/office/drawing/2014/main" val="2623400884"/>
                    </a:ext>
                  </a:extLst>
                </a:gridCol>
                <a:gridCol w="1167174">
                  <a:extLst>
                    <a:ext uri="{9D8B030D-6E8A-4147-A177-3AD203B41FA5}">
                      <a16:colId xmlns:a16="http://schemas.microsoft.com/office/drawing/2014/main" val="645039838"/>
                    </a:ext>
                  </a:extLst>
                </a:gridCol>
              </a:tblGrid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Canal project name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Target length (km)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Achieved length (km)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3391124525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Talasara</a:t>
                      </a:r>
                      <a:r>
                        <a:rPr lang="en-IN" sz="1400" b="0" dirty="0">
                          <a:effectLst/>
                        </a:rPr>
                        <a:t> Medium Irrigation Project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43.71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43.72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300779286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>
                          <a:effectLst/>
                        </a:rPr>
                        <a:t>Sarafgarh Medium Irrigation Project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 dirty="0">
                          <a:effectLst/>
                        </a:rPr>
                        <a:t>33.45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33.45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327835362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>
                          <a:effectLst/>
                        </a:rPr>
                        <a:t>Pitamahal Medium Irrigation Projects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24.11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24.12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3342466314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Gompakunda</a:t>
                      </a:r>
                      <a:r>
                        <a:rPr lang="en-IN" sz="1400" b="0" dirty="0">
                          <a:effectLst/>
                        </a:rPr>
                        <a:t> Main Canal of </a:t>
                      </a:r>
                      <a:r>
                        <a:rPr lang="en-IN" sz="1400" b="0" dirty="0" err="1">
                          <a:effectLst/>
                        </a:rPr>
                        <a:t>Potteru</a:t>
                      </a:r>
                      <a:r>
                        <a:rPr lang="en-IN" sz="1400" b="0" dirty="0">
                          <a:effectLst/>
                        </a:rPr>
                        <a:t> Major Irrigation Project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16.68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16.58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4135833800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>
                          <a:effectLst/>
                        </a:rPr>
                        <a:t>Tamasa Main Canal and Udayagiri distributary of Potteru Major Irrigation Project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21.44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21.51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211252811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Parjang</a:t>
                      </a:r>
                      <a:r>
                        <a:rPr lang="en-IN" sz="1400" b="0" dirty="0">
                          <a:effectLst/>
                        </a:rPr>
                        <a:t> Branch Canal of </a:t>
                      </a:r>
                      <a:r>
                        <a:rPr lang="en-IN" sz="1400" b="0" dirty="0" err="1">
                          <a:effectLst/>
                        </a:rPr>
                        <a:t>Rengali</a:t>
                      </a:r>
                      <a:r>
                        <a:rPr lang="en-IN" sz="1400" b="0" dirty="0">
                          <a:effectLst/>
                        </a:rPr>
                        <a:t> Major Irrigation Project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142.05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115.74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535993686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>
                          <a:effectLst/>
                        </a:rPr>
                        <a:t>Right Main Canal of Upper Indravati Major Irrigation Project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83.71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-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464708424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Astaranga</a:t>
                      </a:r>
                      <a:r>
                        <a:rPr lang="en-IN" sz="1400" b="0" dirty="0">
                          <a:effectLst/>
                        </a:rPr>
                        <a:t> minor of Mahanadi Delta-II Major Irrigation System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1.95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1.95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08210507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Kendrapada</a:t>
                      </a:r>
                      <a:r>
                        <a:rPr lang="en-IN" sz="1400" b="0" dirty="0">
                          <a:effectLst/>
                        </a:rPr>
                        <a:t> Main Canal of Mahanadi Delta-I Major Irrigation System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28.75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28.70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1464014001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Jajpur</a:t>
                      </a:r>
                      <a:r>
                        <a:rPr lang="en-IN" sz="1400" b="0" dirty="0">
                          <a:effectLst/>
                        </a:rPr>
                        <a:t> Main Canal and its system of Baitarani Major Irrigation system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40.93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36.06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983852291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>
                          <a:effectLst/>
                        </a:rPr>
                        <a:t>Kanas Branch Canal of Mahanadi Delta-II Major Irrigation system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40.44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40.44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4246867409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b="0" dirty="0" err="1">
                          <a:effectLst/>
                        </a:rPr>
                        <a:t>Anandapur</a:t>
                      </a:r>
                      <a:r>
                        <a:rPr lang="en-IN" sz="1400" b="0" dirty="0">
                          <a:effectLst/>
                        </a:rPr>
                        <a:t> Main Canal and its system of </a:t>
                      </a:r>
                      <a:r>
                        <a:rPr lang="en-IN" sz="1400" b="0" dirty="0" err="1">
                          <a:effectLst/>
                        </a:rPr>
                        <a:t>Salandi</a:t>
                      </a:r>
                      <a:r>
                        <a:rPr lang="en-IN" sz="1400" b="0" dirty="0">
                          <a:effectLst/>
                        </a:rPr>
                        <a:t> Major Irrigation Projects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57.50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47.64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1783786027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just"/>
                      <a:r>
                        <a:rPr lang="en-IN" sz="1400" dirty="0">
                          <a:effectLst/>
                        </a:rPr>
                        <a:t>Total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>
                          <a:effectLst/>
                        </a:rPr>
                        <a:t>534.72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 dirty="0">
                          <a:effectLst/>
                        </a:rPr>
                        <a:t>409.91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30208871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53ACBEA-4D99-0E30-6E68-6BBCFDE6D347}"/>
              </a:ext>
            </a:extLst>
          </p:cNvPr>
          <p:cNvSpPr txBox="1"/>
          <p:nvPr/>
        </p:nvSpPr>
        <p:spPr>
          <a:xfrm>
            <a:off x="1071444" y="1106660"/>
            <a:ext cx="71870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410 km of existing concrete-lined irrigation projects can accommodate canal top solar of up to 256 MW. </a:t>
            </a:r>
          </a:p>
        </p:txBody>
      </p:sp>
    </p:spTree>
    <p:extLst>
      <p:ext uri="{BB962C8B-B14F-4D97-AF65-F5344CB8AC3E}">
        <p14:creationId xmlns:p14="http://schemas.microsoft.com/office/powerpoint/2010/main" val="183925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7BAD-2875-D833-E588-0DFB249E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4148" y="3642147"/>
            <a:ext cx="3315892" cy="53521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Solar Energy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ADD2-BFFC-35E2-0E9F-681D717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IN" sz="1100">
                <a:solidFill>
                  <a:schemeClr val="tx1">
                    <a:alpha val="80000"/>
                  </a:schemeClr>
                </a:solidFill>
              </a:rPr>
              <a:t>@iforest.global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E12D-6D4B-99A0-8559-DCA66FA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E181FEA-F2B2-40A3-9F6D-6C8AC3662F8A}" type="datetime1">
              <a:rPr lang="en-IN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09-02-2023</a:t>
            </a:fld>
            <a:endParaRPr lang="en-IN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 descr="A picture containing sky, grass, outdoor, windmill&#10;&#10;Description automatically generated">
            <a:extLst>
              <a:ext uri="{FF2B5EF4-FFF2-40B4-BE49-F238E27FC236}">
                <a16:creationId xmlns:a16="http://schemas.microsoft.com/office/drawing/2014/main" id="{2F50811F-502C-82B0-7671-BA39F6AF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672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Aggregate Assessed Solar Potential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20</a:t>
            </a:fld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838200" y="6048573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iFOREST</a:t>
            </a:r>
            <a:r>
              <a:rPr lang="en-US" sz="1400" dirty="0"/>
              <a:t> Assessment</a:t>
            </a:r>
            <a:endParaRPr lang="en-IN" sz="1400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72CB3A80-CE9E-CFAE-B9F5-E59C3513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43" y="1567292"/>
            <a:ext cx="4733885" cy="3820202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3E8247A5-D7D8-4447-862D-8249AEF76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55700"/>
              </p:ext>
            </p:extLst>
          </p:nvPr>
        </p:nvGraphicFramePr>
        <p:xfrm>
          <a:off x="6756936" y="1471155"/>
          <a:ext cx="4375484" cy="2225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87742">
                  <a:extLst>
                    <a:ext uri="{9D8B030D-6E8A-4147-A177-3AD203B41FA5}">
                      <a16:colId xmlns:a16="http://schemas.microsoft.com/office/drawing/2014/main" val="1723461155"/>
                    </a:ext>
                  </a:extLst>
                </a:gridCol>
                <a:gridCol w="2187742">
                  <a:extLst>
                    <a:ext uri="{9D8B030D-6E8A-4147-A177-3AD203B41FA5}">
                      <a16:colId xmlns:a16="http://schemas.microsoft.com/office/drawing/2014/main" val="1789794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Category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Potential (GW)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2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Ground-mounted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148.6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7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Floating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4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Rooftop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4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175.8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855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B22D642-5648-93F3-FB2F-10F2BA81F426}"/>
              </a:ext>
            </a:extLst>
          </p:cNvPr>
          <p:cNvSpPr txBox="1"/>
          <p:nvPr/>
        </p:nvSpPr>
        <p:spPr>
          <a:xfrm>
            <a:off x="6756936" y="4004010"/>
            <a:ext cx="437548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/>
              <a:t>Koraput district leads solar potential with 7% share, followed by 6% each in </a:t>
            </a:r>
            <a:r>
              <a:rPr lang="en-US" b="0" i="0" u="none" strike="noStrike" baseline="0" dirty="0" err="1"/>
              <a:t>Gajapati</a:t>
            </a:r>
            <a:r>
              <a:rPr lang="en-US" b="0" i="0" u="none" strike="noStrike" baseline="0" dirty="0"/>
              <a:t>, </a:t>
            </a:r>
            <a:r>
              <a:rPr lang="en-US" b="0" i="0" u="none" strike="noStrike" baseline="0" dirty="0" err="1"/>
              <a:t>Keonjhar</a:t>
            </a:r>
            <a:r>
              <a:rPr lang="en-US" b="0" i="0" u="none" strike="noStrike" baseline="0" dirty="0"/>
              <a:t>, </a:t>
            </a:r>
            <a:r>
              <a:rPr lang="en-US" b="0" i="0" u="none" strike="noStrike" baseline="0" dirty="0" err="1"/>
              <a:t>Angul</a:t>
            </a:r>
            <a:r>
              <a:rPr lang="en-US" b="0" i="0" u="none" strike="noStrike" baseline="0" dirty="0"/>
              <a:t>, Sambalpur, </a:t>
            </a:r>
            <a:r>
              <a:rPr lang="en-US" b="0" i="0" u="none" strike="noStrike" baseline="0" dirty="0" err="1"/>
              <a:t>Kandhamal</a:t>
            </a:r>
            <a:r>
              <a:rPr lang="en-US" b="0" i="0" u="none" strike="noStrike" baseline="0" dirty="0"/>
              <a:t>, and 5% in Malkangiri, </a:t>
            </a:r>
            <a:r>
              <a:rPr lang="en-IN" b="0" i="0" u="none" strike="noStrike" baseline="0" dirty="0" err="1"/>
              <a:t>Balangir</a:t>
            </a:r>
            <a:r>
              <a:rPr lang="en-IN" b="0" i="0" u="none" strike="noStrike" baseline="0" dirty="0"/>
              <a:t>, </a:t>
            </a:r>
            <a:r>
              <a:rPr lang="en-IN" b="0" i="0" u="none" strike="noStrike" baseline="0" dirty="0" err="1"/>
              <a:t>Ganjam</a:t>
            </a:r>
            <a:r>
              <a:rPr lang="en-IN" b="0" i="0" u="none" strike="noStrike" baseline="0" dirty="0"/>
              <a:t>, Kalahandi.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40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7BAD-2875-D833-E588-0DFB249E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4148" y="3642147"/>
            <a:ext cx="3315892" cy="53521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Wind Energy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ADD2-BFFC-35E2-0E9F-681D717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IN" sz="1100">
                <a:solidFill>
                  <a:schemeClr val="tx1">
                    <a:alpha val="80000"/>
                  </a:schemeClr>
                </a:solidFill>
              </a:rPr>
              <a:t>@iforest.global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E12D-6D4B-99A0-8559-DCA66FA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E181FEA-F2B2-40A3-9F6D-6C8AC3662F8A}" type="datetime1">
              <a:rPr lang="en-IN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09-02-2023</a:t>
            </a:fld>
            <a:endParaRPr lang="en-IN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 descr="A picture containing sky, grass, outdoor, windmill&#10;&#10;Description automatically generated">
            <a:extLst>
              <a:ext uri="{FF2B5EF4-FFF2-40B4-BE49-F238E27FC236}">
                <a16:creationId xmlns:a16="http://schemas.microsoft.com/office/drawing/2014/main" id="{2F50811F-502C-82B0-7671-BA39F6AF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729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286016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Wind Potential Sites Identification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22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09FA49-A204-B17B-403F-ADAB1CAEFC88}"/>
              </a:ext>
            </a:extLst>
          </p:cNvPr>
          <p:cNvSpPr txBox="1"/>
          <p:nvPr/>
        </p:nvSpPr>
        <p:spPr>
          <a:xfrm>
            <a:off x="1029903" y="1171193"/>
            <a:ext cx="1091358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Global Wind Atlas (GWA 3.1) utilized to assess wind resources and Google Earth to understand land features.</a:t>
            </a:r>
            <a:endParaRPr lang="en-IN" sz="1800" b="0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86 locations identified with average wind speed ranging from 6.2 m/s to 8.8 m/s at 150m hub height across 16 districts.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Nearly 65% of identified locations are in Koraput, Kalahandi, </a:t>
            </a:r>
            <a:r>
              <a:rPr lang="en-US" dirty="0" err="1"/>
              <a:t>Angul</a:t>
            </a:r>
            <a:r>
              <a:rPr lang="en-US" dirty="0"/>
              <a:t>, </a:t>
            </a:r>
            <a:r>
              <a:rPr lang="en-US" dirty="0" err="1"/>
              <a:t>Rayagada</a:t>
            </a:r>
            <a:r>
              <a:rPr lang="en-US" dirty="0"/>
              <a:t>, </a:t>
            </a:r>
            <a:r>
              <a:rPr lang="en-US" dirty="0" err="1"/>
              <a:t>Gajapati</a:t>
            </a:r>
            <a:r>
              <a:rPr lang="en-US" dirty="0"/>
              <a:t> and </a:t>
            </a:r>
            <a:r>
              <a:rPr lang="en-US" dirty="0" err="1"/>
              <a:t>Kandhamal</a:t>
            </a:r>
            <a:r>
              <a:rPr lang="en-US" dirty="0"/>
              <a:t>.</a:t>
            </a:r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2D25C71-40F0-37D0-DF72-80DED3182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9" y="2564480"/>
            <a:ext cx="5442954" cy="3843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D90576-084E-2414-0A1C-0FB63DEE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36" y="2835087"/>
            <a:ext cx="5442954" cy="35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31" y="149368"/>
            <a:ext cx="10515600" cy="1064685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Detailed Assessment of Key Wind Sites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23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09FA49-A204-B17B-403F-ADAB1CAEFC88}"/>
              </a:ext>
            </a:extLst>
          </p:cNvPr>
          <p:cNvSpPr txBox="1"/>
          <p:nvPr/>
        </p:nvSpPr>
        <p:spPr>
          <a:xfrm>
            <a:off x="1228980" y="1437962"/>
            <a:ext cx="3651183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16 key sites </a:t>
            </a:r>
            <a:r>
              <a:rPr lang="en-US" dirty="0"/>
              <a:t>assessed </a:t>
            </a:r>
            <a:r>
              <a:rPr lang="en-US" sz="1800" b="0" i="0" u="none" strike="noStrike" baseline="0" dirty="0"/>
              <a:t>with wind speed of 7.6-8.6 m/s at 150m hub height, which can generate CUF of 22% to 29%.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Mostly sited on hilly terrains with average elevation of 968m, and highest elevation of 1,410m.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Peak wind speed months are April to September (</a:t>
            </a:r>
            <a:r>
              <a:rPr lang="en-US" sz="1800" b="0" i="0" u="none" strike="noStrike" baseline="0" dirty="0" err="1"/>
              <a:t>aliging</a:t>
            </a:r>
            <a:r>
              <a:rPr lang="en-US" sz="1800" b="0" i="0" u="none" strike="noStrike" baseline="0" dirty="0"/>
              <a:t> with peak demand months of July to September)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Peak wind speed hours typically starts in the </a:t>
            </a:r>
            <a:r>
              <a:rPr lang="en-IN" sz="1800" b="0" i="0" u="none" strike="noStrike" baseline="0" dirty="0"/>
              <a:t>evening till after midnight (aligning with </a:t>
            </a:r>
            <a:r>
              <a:rPr lang="en-US" sz="1800" b="0" i="0" u="none" strike="noStrike" baseline="0" dirty="0"/>
              <a:t>evening peak from 1800 </a:t>
            </a:r>
            <a:r>
              <a:rPr lang="en-US" sz="1800" b="0" i="0" u="none" strike="noStrike" baseline="0" dirty="0" err="1"/>
              <a:t>Hr</a:t>
            </a:r>
            <a:r>
              <a:rPr lang="en-US" sz="1800" b="0" i="0" u="none" strike="noStrike" baseline="0" dirty="0"/>
              <a:t> to 2100 </a:t>
            </a:r>
            <a:r>
              <a:rPr lang="en-US" sz="1800" b="0" i="0" u="none" strike="noStrike" baseline="0" dirty="0" err="1"/>
              <a:t>Hr</a:t>
            </a:r>
            <a:r>
              <a:rPr lang="en-US" sz="1800" b="0" i="0" u="none" strike="noStrike" baseline="0" dirty="0"/>
              <a:t>)</a:t>
            </a:r>
            <a:endParaRPr lang="en-IN" sz="1800" b="0" i="0" u="none" strike="noStrike" baseline="0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68AF225-E702-EC94-8EB8-F6C1A0B9B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12" y="1049009"/>
            <a:ext cx="6611576" cy="50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7BAD-2875-D833-E588-0DFB249E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4148" y="3642147"/>
            <a:ext cx="3315892" cy="53521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ADD2-BFFC-35E2-0E9F-681D717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IN" sz="1100">
                <a:solidFill>
                  <a:schemeClr val="tx1">
                    <a:alpha val="80000"/>
                  </a:schemeClr>
                </a:solidFill>
              </a:rPr>
              <a:t>@iforest.global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E12D-6D4B-99A0-8559-DCA66FA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E181FEA-F2B2-40A3-9F6D-6C8AC3662F8A}" type="datetime1">
              <a:rPr lang="en-IN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09-02-2023</a:t>
            </a:fld>
            <a:endParaRPr lang="en-IN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 descr="A picture containing sky, grass, outdoor, windmill&#10;&#10;Description automatically generated">
            <a:extLst>
              <a:ext uri="{FF2B5EF4-FFF2-40B4-BE49-F238E27FC236}">
                <a16:creationId xmlns:a16="http://schemas.microsoft.com/office/drawing/2014/main" id="{2F50811F-502C-82B0-7671-BA39F6AF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9601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17" y="170679"/>
            <a:ext cx="11252099" cy="84216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Biomass Potential Reassessment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25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3D128-84A2-F3B1-CF0E-699AC6DAE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894691"/>
            <a:ext cx="10888609" cy="1838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00A077-781F-5D68-6FCE-A0796C223713}"/>
              </a:ext>
            </a:extLst>
          </p:cNvPr>
          <p:cNvSpPr txBox="1"/>
          <p:nvPr/>
        </p:nvSpPr>
        <p:spPr>
          <a:xfrm>
            <a:off x="2308199" y="2851577"/>
            <a:ext cx="8056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ea typeface="Arial" panose="020B0604020202020204" pitchFamily="34" charset="0"/>
              </a:rPr>
              <a:t>Productivity and heating value for crop residue-based bioenergy production</a:t>
            </a:r>
            <a:endParaRPr lang="en-IN" sz="16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2B205AC-E8FB-9202-EEA0-7B3B17D3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20179"/>
              </p:ext>
            </p:extLst>
          </p:nvPr>
        </p:nvGraphicFramePr>
        <p:xfrm>
          <a:off x="2147235" y="3198114"/>
          <a:ext cx="8185768" cy="26822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31215">
                  <a:extLst>
                    <a:ext uri="{9D8B030D-6E8A-4147-A177-3AD203B41FA5}">
                      <a16:colId xmlns:a16="http://schemas.microsoft.com/office/drawing/2014/main" val="3826919302"/>
                    </a:ext>
                  </a:extLst>
                </a:gridCol>
                <a:gridCol w="1918130">
                  <a:extLst>
                    <a:ext uri="{9D8B030D-6E8A-4147-A177-3AD203B41FA5}">
                      <a16:colId xmlns:a16="http://schemas.microsoft.com/office/drawing/2014/main" val="2595217690"/>
                    </a:ext>
                  </a:extLst>
                </a:gridCol>
                <a:gridCol w="1443841">
                  <a:extLst>
                    <a:ext uri="{9D8B030D-6E8A-4147-A177-3AD203B41FA5}">
                      <a16:colId xmlns:a16="http://schemas.microsoft.com/office/drawing/2014/main" val="4164950449"/>
                    </a:ext>
                  </a:extLst>
                </a:gridCol>
                <a:gridCol w="1410875">
                  <a:extLst>
                    <a:ext uri="{9D8B030D-6E8A-4147-A177-3AD203B41FA5}">
                      <a16:colId xmlns:a16="http://schemas.microsoft.com/office/drawing/2014/main" val="637404740"/>
                    </a:ext>
                  </a:extLst>
                </a:gridCol>
                <a:gridCol w="1681707">
                  <a:extLst>
                    <a:ext uri="{9D8B030D-6E8A-4147-A177-3AD203B41FA5}">
                      <a16:colId xmlns:a16="http://schemas.microsoft.com/office/drawing/2014/main" val="1381395321"/>
                    </a:ext>
                  </a:extLst>
                </a:gridCol>
              </a:tblGrid>
              <a:tr h="40775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Crops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Yield/Productivity (kg/ha)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Dryness factor (%)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Residue type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Heating value (MJ/kg)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092584"/>
                  </a:ext>
                </a:extLst>
              </a:tr>
              <a:tr h="203875">
                <a:tc rowSpan="2">
                  <a:txBody>
                    <a:bodyPr/>
                    <a:lstStyle/>
                    <a:p>
                      <a:pPr algn="just"/>
                      <a:r>
                        <a:rPr lang="en-IN" sz="1600" b="0" dirty="0">
                          <a:effectLst/>
                        </a:rPr>
                        <a:t>Rice</a:t>
                      </a:r>
                      <a:endParaRPr lang="en-IN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2,730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0.86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>
                          <a:effectLst/>
                        </a:rPr>
                        <a:t>Straw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15.54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284092"/>
                  </a:ext>
                </a:extLst>
              </a:tr>
              <a:tr h="203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Husk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15.54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4457309"/>
                  </a:ext>
                </a:extLst>
              </a:tr>
              <a:tr h="203875">
                <a:tc rowSpan="2">
                  <a:txBody>
                    <a:bodyPr/>
                    <a:lstStyle/>
                    <a:p>
                      <a:pPr algn="just"/>
                      <a:r>
                        <a:rPr lang="en-IN" sz="1600" b="0" dirty="0">
                          <a:effectLst/>
                        </a:rPr>
                        <a:t>Wheat/Maize/Ragi</a:t>
                      </a:r>
                      <a:endParaRPr lang="en-IN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3,195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0.86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>
                          <a:effectLst/>
                        </a:rPr>
                        <a:t>Straw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17.15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700629"/>
                  </a:ext>
                </a:extLst>
              </a:tr>
              <a:tr h="203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Husk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17.39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778179"/>
                  </a:ext>
                </a:extLst>
              </a:tr>
              <a:tr h="203875">
                <a:tc rowSpan="3">
                  <a:txBody>
                    <a:bodyPr/>
                    <a:lstStyle/>
                    <a:p>
                      <a:pPr algn="just"/>
                      <a:r>
                        <a:rPr lang="en-IN" sz="1600" b="0" dirty="0">
                          <a:effectLst/>
                        </a:rPr>
                        <a:t>Cotton</a:t>
                      </a:r>
                      <a:endParaRPr lang="en-IN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547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0.80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Stalk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17.4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135256"/>
                  </a:ext>
                </a:extLst>
              </a:tr>
              <a:tr h="203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>
                          <a:effectLst/>
                        </a:rPr>
                        <a:t>Husk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16.7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6459224"/>
                  </a:ext>
                </a:extLst>
              </a:tr>
              <a:tr h="203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Boll shell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18.3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721226"/>
                  </a:ext>
                </a:extLst>
              </a:tr>
              <a:tr h="203875">
                <a:tc rowSpan="2">
                  <a:txBody>
                    <a:bodyPr/>
                    <a:lstStyle/>
                    <a:p>
                      <a:pPr algn="just"/>
                      <a:r>
                        <a:rPr lang="en-IN" sz="1600" b="0" dirty="0">
                          <a:effectLst/>
                        </a:rPr>
                        <a:t>Sugarcane</a:t>
                      </a:r>
                      <a:endParaRPr lang="en-IN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72,268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0.83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Bagasse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20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639260"/>
                  </a:ext>
                </a:extLst>
              </a:tr>
              <a:tr h="203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effectLst/>
                        </a:rPr>
                        <a:t>Top and leaves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20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493095"/>
                  </a:ext>
                </a:extLst>
              </a:tr>
            </a:tbl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EE0504C6-5F05-C7EA-C556-7B196534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7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22" y="250257"/>
            <a:ext cx="10394978" cy="109356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District-wise Assessed Biomass Potential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26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A529942E-05FD-DAC9-8831-036528C29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81" y="3936529"/>
            <a:ext cx="5679525" cy="2171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C4C3E3-FC60-94D9-B92A-476DB37BB6B5}"/>
              </a:ext>
            </a:extLst>
          </p:cNvPr>
          <p:cNvSpPr txBox="1"/>
          <p:nvPr/>
        </p:nvSpPr>
        <p:spPr>
          <a:xfrm>
            <a:off x="1172360" y="1360804"/>
            <a:ext cx="426857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Cumulative biomass potential assessed to be around </a:t>
            </a:r>
            <a:r>
              <a:rPr lang="en-US" b="1" dirty="0"/>
              <a:t>3.4 GW</a:t>
            </a:r>
            <a:r>
              <a:rPr lang="en-US" dirty="0"/>
              <a:t>, largely dependent on rabi rice crop (75%- 90% of the gross and surplus biomass potential)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Bargarh district leads with 16% share in surplus biomass  generated, followed by Kalahandi and </a:t>
            </a:r>
            <a:r>
              <a:rPr lang="en-US" dirty="0" err="1"/>
              <a:t>Baleswar</a:t>
            </a:r>
            <a:r>
              <a:rPr lang="en-US" dirty="0"/>
              <a:t> with 12-13%</a:t>
            </a:r>
          </a:p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EAAA3-2D67-AE01-CEEF-7FD2A129A1E8}"/>
              </a:ext>
            </a:extLst>
          </p:cNvPr>
          <p:cNvSpPr txBox="1"/>
          <p:nvPr/>
        </p:nvSpPr>
        <p:spPr>
          <a:xfrm>
            <a:off x="5917130" y="396311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/>
              <a:t>Top 10 district-wise biomass potential</a:t>
            </a:r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A4270F-F18B-2502-5DC3-7ADCDFC8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484" y="1580754"/>
            <a:ext cx="6015882" cy="23131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4635AA-EF55-0940-355F-982E38FFDA47}"/>
              </a:ext>
            </a:extLst>
          </p:cNvPr>
          <p:cNvSpPr txBox="1"/>
          <p:nvPr/>
        </p:nvSpPr>
        <p:spPr>
          <a:xfrm>
            <a:off x="5912623" y="10373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/>
              <a:t>District-wise and crop-wise yearly surplus biomass generation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81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27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FA630C96-660C-E542-3526-AF7AAE54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1" y="45472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49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17" y="340173"/>
            <a:ext cx="10911840" cy="1200329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Average Solar Insolation Across Key States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3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1A799-4E28-D614-ED93-E52DE0635F24}"/>
              </a:ext>
            </a:extLst>
          </p:cNvPr>
          <p:cNvSpPr txBox="1"/>
          <p:nvPr/>
        </p:nvSpPr>
        <p:spPr>
          <a:xfrm>
            <a:off x="1241659" y="5575796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NASA </a:t>
            </a:r>
            <a:r>
              <a:rPr lang="en-US" sz="1400" dirty="0" err="1"/>
              <a:t>LaRC</a:t>
            </a:r>
            <a:r>
              <a:rPr lang="en-US" sz="1400" dirty="0"/>
              <a:t>, </a:t>
            </a:r>
            <a:r>
              <a:rPr lang="en-US" sz="1400" dirty="0" err="1"/>
              <a:t>iFOREST</a:t>
            </a:r>
            <a:r>
              <a:rPr lang="en-US" sz="1400" dirty="0"/>
              <a:t> Assessment</a:t>
            </a:r>
            <a:endParaRPr lang="en-IN" sz="1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F4CC2E-0369-C59E-BD19-97E83FBF8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327275"/>
              </p:ext>
            </p:extLst>
          </p:nvPr>
        </p:nvGraphicFramePr>
        <p:xfrm>
          <a:off x="1146895" y="2857594"/>
          <a:ext cx="10440431" cy="287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AE9768E-0954-96CC-6BF5-906760167179}"/>
              </a:ext>
            </a:extLst>
          </p:cNvPr>
          <p:cNvSpPr txBox="1"/>
          <p:nvPr/>
        </p:nvSpPr>
        <p:spPr>
          <a:xfrm>
            <a:off x="1357162" y="1342679"/>
            <a:ext cx="999663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Over 300 sunny days; average solar radiation of 5.5 kWh per sq 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Peak insolation is about 900 W per sq m, comparable to states like Gujarat and Uttar Pradesh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Average insolation of about 390 W per sq m, comparable to Karnataka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CA45-02AD-19A5-F163-64F0307082E4}"/>
              </a:ext>
            </a:extLst>
          </p:cNvPr>
          <p:cNvSpPr txBox="1"/>
          <p:nvPr/>
        </p:nvSpPr>
        <p:spPr>
          <a:xfrm>
            <a:off x="1241659" y="2509796"/>
            <a:ext cx="10250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/>
              <a:t>Monthly and hourly insolation across major states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24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4119F3-05C8-02B9-F9B9-C4DE1180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56" y="1909711"/>
            <a:ext cx="8231275" cy="4032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77" y="241729"/>
            <a:ext cx="10868595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Wasteland Availability in Odisha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4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A28398-73EF-E43F-9C7B-7E9B9A25B218}"/>
              </a:ext>
            </a:extLst>
          </p:cNvPr>
          <p:cNvSpPr txBox="1"/>
          <p:nvPr/>
        </p:nvSpPr>
        <p:spPr>
          <a:xfrm>
            <a:off x="3634518" y="5942695"/>
            <a:ext cx="572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Wasteland Atlas, 2019, Department of Land Resources, </a:t>
            </a:r>
            <a:r>
              <a:rPr lang="en-US" sz="1400" dirty="0" err="1"/>
              <a:t>GoI</a:t>
            </a:r>
            <a:endParaRPr lang="en-IN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85128-FD21-59F6-F9B1-469F640D6936}"/>
              </a:ext>
            </a:extLst>
          </p:cNvPr>
          <p:cNvSpPr txBox="1"/>
          <p:nvPr/>
        </p:nvSpPr>
        <p:spPr>
          <a:xfrm>
            <a:off x="6901314" y="3741537"/>
            <a:ext cx="155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0" u="none" strike="noStrike" baseline="0" dirty="0"/>
              <a:t>18,422 sq km</a:t>
            </a:r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DEE61-CD9F-83F3-E94D-BDC99775125A}"/>
              </a:ext>
            </a:extLst>
          </p:cNvPr>
          <p:cNvSpPr txBox="1"/>
          <p:nvPr/>
        </p:nvSpPr>
        <p:spPr>
          <a:xfrm>
            <a:off x="1357162" y="1342679"/>
            <a:ext cx="99966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16% of the land area of </a:t>
            </a:r>
            <a:r>
              <a:rPr lang="en-IN" sz="1800" b="0" i="0" u="none" strike="noStrike" baseline="0" dirty="0"/>
              <a:t>155,710 sq km includes wasteland of 18 sub-categories </a:t>
            </a:r>
            <a:endParaRPr lang="en-US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2243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4119F3-05C8-02B9-F9B9-C4DE1180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8" y="2776805"/>
            <a:ext cx="7053360" cy="3635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42" y="125478"/>
            <a:ext cx="10515600" cy="1033442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Broad-based Assessment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5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8DBF89-CA0D-795B-2DD7-8A0FC919981D}"/>
              </a:ext>
            </a:extLst>
          </p:cNvPr>
          <p:cNvSpPr txBox="1"/>
          <p:nvPr/>
        </p:nvSpPr>
        <p:spPr>
          <a:xfrm>
            <a:off x="1145342" y="1103293"/>
            <a:ext cx="105156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Considering high utilization of 50%-10% in key wasteland categories, with lower ecological significance, leads to solar potential of 149 MW across 2,973 sq km of land.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68% of the potential is in 13 southern and eastern districts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Angul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Bolangir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Keonjhar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Koraput and Malkangiri are key due to higher concentration of large land patches with lower socio-ecological conflict and higher insolation</a:t>
            </a:r>
            <a:endParaRPr lang="en-US" sz="1800" b="0" i="0" u="none" strike="noStrike" baseline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911A5C-DA4B-A102-5F1A-F8920FEEC74A}"/>
              </a:ext>
            </a:extLst>
          </p:cNvPr>
          <p:cNvSpPr/>
          <p:nvPr/>
        </p:nvSpPr>
        <p:spPr>
          <a:xfrm>
            <a:off x="2107933" y="5804037"/>
            <a:ext cx="2021305" cy="4499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AA2368-DF58-2F8A-CBF4-AB605074F951}"/>
              </a:ext>
            </a:extLst>
          </p:cNvPr>
          <p:cNvSpPr/>
          <p:nvPr/>
        </p:nvSpPr>
        <p:spPr>
          <a:xfrm>
            <a:off x="2128084" y="3148215"/>
            <a:ext cx="2021305" cy="67690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E468D6-B9B6-F9F6-5562-2AD66305813B}"/>
              </a:ext>
            </a:extLst>
          </p:cNvPr>
          <p:cNvSpPr/>
          <p:nvPr/>
        </p:nvSpPr>
        <p:spPr>
          <a:xfrm>
            <a:off x="2027721" y="4376292"/>
            <a:ext cx="2021305" cy="4499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3D3E3B-4884-B8DF-3891-B356D9DC7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202" y="2868328"/>
            <a:ext cx="4402070" cy="325402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4F3D4C9-3B5F-A712-A63D-6D1A99A77121}"/>
              </a:ext>
            </a:extLst>
          </p:cNvPr>
          <p:cNvSpPr/>
          <p:nvPr/>
        </p:nvSpPr>
        <p:spPr>
          <a:xfrm>
            <a:off x="5881036" y="5754306"/>
            <a:ext cx="1663574" cy="4499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BB643-9815-87FE-4F0E-82799165A35B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baseline="0" dirty="0">
                <a:latin typeface="Barlow-Regular"/>
              </a:rPr>
              <a:t>155,710 square kilometres (sq km)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50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57" y="423526"/>
            <a:ext cx="10515600" cy="1033442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Utilizing Agriculture 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6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8DBF89-CA0D-795B-2DD7-8A0FC919981D}"/>
              </a:ext>
            </a:extLst>
          </p:cNvPr>
          <p:cNvSpPr txBox="1"/>
          <p:nvPr/>
        </p:nvSpPr>
        <p:spPr>
          <a:xfrm>
            <a:off x="1212782" y="1456968"/>
            <a:ext cx="1014101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Agricultural land frequently </a:t>
            </a:r>
            <a:r>
              <a:rPr lang="en-US" sz="1800" b="0" i="0" u="none" strike="noStrike" baseline="0" dirty="0" err="1"/>
              <a:t>utilised</a:t>
            </a:r>
            <a:r>
              <a:rPr lang="en-US" sz="1800" b="0" i="0" u="none" strike="noStrike" baseline="0" dirty="0"/>
              <a:t> for solar - about 68% of existing projects in India</a:t>
            </a:r>
            <a:r>
              <a:rPr lang="en-IN" sz="1800" b="0" i="0" u="none" strike="noStrike" baseline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Nearly three-fourths of the agricultural land in Odisha is mono-cropped, which can be utilized through </a:t>
            </a:r>
            <a:r>
              <a:rPr lang="en-US" sz="1800" b="0" i="0" u="none" strike="noStrike" baseline="0" dirty="0" err="1"/>
              <a:t>agro</a:t>
            </a:r>
            <a:r>
              <a:rPr lang="en-US" sz="1800" b="0" i="0" u="none" strike="noStrike" baseline="0" dirty="0"/>
              <a:t>-PV implementation.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5% </a:t>
            </a:r>
            <a:r>
              <a:rPr lang="en-US" sz="1800" b="0" i="0" u="none" strike="noStrike" baseline="0" dirty="0" err="1"/>
              <a:t>utilisation</a:t>
            </a:r>
            <a:r>
              <a:rPr lang="en-US" sz="1800" b="0" i="0" u="none" strike="noStrike" baseline="0" dirty="0"/>
              <a:t> of mono-copped agricultural land can support 8.14 GW of solar capacity.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30F68C-D737-6822-7DAD-C7B0A2205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69662"/>
              </p:ext>
            </p:extLst>
          </p:nvPr>
        </p:nvGraphicFramePr>
        <p:xfrm>
          <a:off x="2002056" y="3601878"/>
          <a:ext cx="8412479" cy="191520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01437">
                  <a:extLst>
                    <a:ext uri="{9D8B030D-6E8A-4147-A177-3AD203B41FA5}">
                      <a16:colId xmlns:a16="http://schemas.microsoft.com/office/drawing/2014/main" val="3686624323"/>
                    </a:ext>
                  </a:extLst>
                </a:gridCol>
                <a:gridCol w="1485645">
                  <a:extLst>
                    <a:ext uri="{9D8B030D-6E8A-4147-A177-3AD203B41FA5}">
                      <a16:colId xmlns:a16="http://schemas.microsoft.com/office/drawing/2014/main" val="4089486750"/>
                    </a:ext>
                  </a:extLst>
                </a:gridCol>
                <a:gridCol w="1483961">
                  <a:extLst>
                    <a:ext uri="{9D8B030D-6E8A-4147-A177-3AD203B41FA5}">
                      <a16:colId xmlns:a16="http://schemas.microsoft.com/office/drawing/2014/main" val="1069836730"/>
                    </a:ext>
                  </a:extLst>
                </a:gridCol>
                <a:gridCol w="1734652">
                  <a:extLst>
                    <a:ext uri="{9D8B030D-6E8A-4147-A177-3AD203B41FA5}">
                      <a16:colId xmlns:a16="http://schemas.microsoft.com/office/drawing/2014/main" val="2939093493"/>
                    </a:ext>
                  </a:extLst>
                </a:gridCol>
                <a:gridCol w="1606784">
                  <a:extLst>
                    <a:ext uri="{9D8B030D-6E8A-4147-A177-3AD203B41FA5}">
                      <a16:colId xmlns:a16="http://schemas.microsoft.com/office/drawing/2014/main" val="2288972349"/>
                    </a:ext>
                  </a:extLst>
                </a:gridCol>
              </a:tblGrid>
              <a:tr h="705795">
                <a:tc>
                  <a:txBody>
                    <a:bodyPr/>
                    <a:lstStyle/>
                    <a:p>
                      <a:r>
                        <a:rPr lang="en-IN" sz="1800" dirty="0">
                          <a:effectLst/>
                          <a:latin typeface="+mn-lt"/>
                        </a:rPr>
                        <a:t> 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effectLst/>
                          <a:latin typeface="+mn-lt"/>
                        </a:rPr>
                        <a:t>Cropped once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effectLst/>
                          <a:latin typeface="+mn-lt"/>
                        </a:rPr>
                        <a:t>Cropped twice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effectLst/>
                          <a:latin typeface="+mn-lt"/>
                        </a:rPr>
                        <a:t>Cropped more than twice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effectLst/>
                          <a:latin typeface="+mn-lt"/>
                        </a:rPr>
                        <a:t>Total (net)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231973"/>
                  </a:ext>
                </a:extLst>
              </a:tr>
              <a:tr h="352898">
                <a:tc>
                  <a:txBody>
                    <a:bodyPr/>
                    <a:lstStyle/>
                    <a:p>
                      <a:r>
                        <a:rPr lang="en-IN" sz="1800" dirty="0">
                          <a:effectLst/>
                          <a:latin typeface="+mn-lt"/>
                        </a:rPr>
                        <a:t>Irrigated area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575,724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664,413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46,508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1,286,645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458194"/>
                  </a:ext>
                </a:extLst>
              </a:tr>
              <a:tr h="428256">
                <a:tc>
                  <a:txBody>
                    <a:bodyPr/>
                    <a:lstStyle/>
                    <a:p>
                      <a:r>
                        <a:rPr lang="en-IN" sz="1800" dirty="0">
                          <a:effectLst/>
                          <a:latin typeface="+mn-lt"/>
                        </a:rPr>
                        <a:t>Unirrigated area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2,681,201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220,483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>
                          <a:effectLst/>
                          <a:latin typeface="+mn-lt"/>
                        </a:rPr>
                        <a:t>-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effectLst/>
                          <a:latin typeface="+mn-lt"/>
                        </a:rPr>
                        <a:t>2,901,684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529608"/>
                  </a:ext>
                </a:extLst>
              </a:tr>
              <a:tr h="428256">
                <a:tc>
                  <a:txBody>
                    <a:bodyPr/>
                    <a:lstStyle/>
                    <a:p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3,256,925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884,896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46,508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4,188,329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032682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6385482-694A-4841-699A-0AB139A1DD3D}"/>
              </a:ext>
            </a:extLst>
          </p:cNvPr>
          <p:cNvSpPr txBox="1"/>
          <p:nvPr/>
        </p:nvSpPr>
        <p:spPr>
          <a:xfrm>
            <a:off x="2002057" y="3120390"/>
            <a:ext cx="8412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effectLst/>
                <a:ea typeface="Times New Roman" panose="02020603050405020304" pitchFamily="18" charset="0"/>
              </a:rPr>
              <a:t>Cropping patter on agricultural lands in Odisha (hectare)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01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97" y="441043"/>
            <a:ext cx="10515600" cy="108373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Large Wasteland Clusters for Solar</a:t>
            </a:r>
            <a:br>
              <a:rPr lang="en-IN" sz="3200" b="1" dirty="0">
                <a:latin typeface="+mn-lt"/>
                <a:cs typeface="Arial" panose="020B0604020202020204" pitchFamily="34" charset="0"/>
              </a:rPr>
            </a:br>
            <a:r>
              <a:rPr lang="en-IN" sz="3200" b="1" dirty="0">
                <a:latin typeface="+mn-lt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7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BB3D128-84A2-F3B1-CF0E-699AC6DAE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59" y="1586542"/>
            <a:ext cx="10405138" cy="199205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417592-43E2-BFBC-51E9-ED87D7CD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30209"/>
              </p:ext>
            </p:extLst>
          </p:nvPr>
        </p:nvGraphicFramePr>
        <p:xfrm>
          <a:off x="2534652" y="3755860"/>
          <a:ext cx="7122695" cy="189724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79106">
                  <a:extLst>
                    <a:ext uri="{9D8B030D-6E8A-4147-A177-3AD203B41FA5}">
                      <a16:colId xmlns:a16="http://schemas.microsoft.com/office/drawing/2014/main" val="1837991911"/>
                    </a:ext>
                  </a:extLst>
                </a:gridCol>
                <a:gridCol w="3943589">
                  <a:extLst>
                    <a:ext uri="{9D8B030D-6E8A-4147-A177-3AD203B41FA5}">
                      <a16:colId xmlns:a16="http://schemas.microsoft.com/office/drawing/2014/main" val="1430632947"/>
                    </a:ext>
                  </a:extLst>
                </a:gridCol>
              </a:tblGrid>
              <a:tr h="20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>
                          <a:effectLst/>
                        </a:rPr>
                        <a:t>Data/Parameter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>
                          <a:effectLst/>
                        </a:rPr>
                        <a:t>Source/Tool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2195354"/>
                  </a:ext>
                </a:extLst>
              </a:tr>
              <a:tr h="238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>
                          <a:effectLst/>
                        </a:rPr>
                        <a:t>District-wise wasteland LULC Data, 2015-16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>
                          <a:effectLst/>
                        </a:rPr>
                        <a:t>Wasteland Atlas, 2019 by Department of Land Resources, GoI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055416"/>
                  </a:ext>
                </a:extLst>
              </a:tr>
              <a:tr h="182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Low-environmental conflict zone mapping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Site Right Tool of The Nature Conservancy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5805605"/>
                  </a:ext>
                </a:extLst>
              </a:tr>
              <a:tr h="19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Transmission network availability mapping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DARPAN portal by CSTEP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704526"/>
                  </a:ext>
                </a:extLst>
              </a:tr>
              <a:tr h="238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Solar insolation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NASA’s </a:t>
                      </a:r>
                      <a:r>
                        <a:rPr lang="en-IN" sz="1400" dirty="0" err="1">
                          <a:effectLst/>
                        </a:rPr>
                        <a:t>LaRC</a:t>
                      </a:r>
                      <a:r>
                        <a:rPr lang="en-IN" sz="1400" dirty="0">
                          <a:effectLst/>
                        </a:rPr>
                        <a:t> portal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0085318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Topography mapping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400" dirty="0">
                          <a:effectLst/>
                        </a:rPr>
                        <a:t>Google Earth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89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90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5F6-089E-AE4A-A06C-3CAFEB3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46" y="586844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  <a:cs typeface="Arial" panose="020B0604020202020204" pitchFamily="34" charset="0"/>
              </a:rPr>
              <a:t>Large Wasteland Clusters for Solar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8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1D92D8-4700-F009-D699-A217A9B47D0D}"/>
              </a:ext>
            </a:extLst>
          </p:cNvPr>
          <p:cNvSpPr txBox="1"/>
          <p:nvPr/>
        </p:nvSpPr>
        <p:spPr>
          <a:xfrm>
            <a:off x="1171875" y="2273281"/>
            <a:ext cx="4550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i="0" u="none" strike="noStrike" baseline="0" dirty="0"/>
              <a:t>District-wise identified clusters</a:t>
            </a:r>
            <a:endParaRPr lang="en-IN" b="1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389622C-6A2F-92BE-E0E0-B2EC0D225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42394"/>
              </p:ext>
            </p:extLst>
          </p:nvPr>
        </p:nvGraphicFramePr>
        <p:xfrm>
          <a:off x="1171875" y="2725971"/>
          <a:ext cx="4550921" cy="298271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692619">
                  <a:extLst>
                    <a:ext uri="{9D8B030D-6E8A-4147-A177-3AD203B41FA5}">
                      <a16:colId xmlns:a16="http://schemas.microsoft.com/office/drawing/2014/main" val="1786672857"/>
                    </a:ext>
                  </a:extLst>
                </a:gridCol>
                <a:gridCol w="1429151">
                  <a:extLst>
                    <a:ext uri="{9D8B030D-6E8A-4147-A177-3AD203B41FA5}">
                      <a16:colId xmlns:a16="http://schemas.microsoft.com/office/drawing/2014/main" val="885328374"/>
                    </a:ext>
                  </a:extLst>
                </a:gridCol>
                <a:gridCol w="1429151">
                  <a:extLst>
                    <a:ext uri="{9D8B030D-6E8A-4147-A177-3AD203B41FA5}">
                      <a16:colId xmlns:a16="http://schemas.microsoft.com/office/drawing/2014/main" val="1083155996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</a:rPr>
                        <a:t>District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</a:rPr>
                        <a:t>No. of clusters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b="1" dirty="0">
                          <a:effectLst/>
                        </a:rPr>
                        <a:t>Potential (GW)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08438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Angul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5.3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69624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Balangir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4.5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89203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Jharsaguda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1.8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9033936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Keonjhar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5.2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397639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Koraput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3.3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0608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Malkangiri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586009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Mayurbhanj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0.7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795134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Nabarangpur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1.3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70918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 err="1">
                          <a:effectLst/>
                        </a:rPr>
                        <a:t>Sundargarh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3289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613277-3C92-CAC1-FAED-BF7FBE980819}"/>
              </a:ext>
            </a:extLst>
          </p:cNvPr>
          <p:cNvSpPr txBox="1"/>
          <p:nvPr/>
        </p:nvSpPr>
        <p:spPr>
          <a:xfrm>
            <a:off x="6031023" y="2273281"/>
            <a:ext cx="5481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effectLst/>
                <a:ea typeface="Times New Roman" panose="02020603050405020304" pitchFamily="18" charset="0"/>
              </a:rPr>
              <a:t>Capacity-wise analysis of potential sites across clusters</a:t>
            </a:r>
            <a:endParaRPr lang="en-IN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B52967-9C75-9106-DA62-E32365E8E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8153"/>
              </p:ext>
            </p:extLst>
          </p:nvPr>
        </p:nvGraphicFramePr>
        <p:xfrm>
          <a:off x="6143560" y="2732305"/>
          <a:ext cx="5257800" cy="34320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479545">
                  <a:extLst>
                    <a:ext uri="{9D8B030D-6E8A-4147-A177-3AD203B41FA5}">
                      <a16:colId xmlns:a16="http://schemas.microsoft.com/office/drawing/2014/main" val="965129090"/>
                    </a:ext>
                  </a:extLst>
                </a:gridCol>
                <a:gridCol w="1333378">
                  <a:extLst>
                    <a:ext uri="{9D8B030D-6E8A-4147-A177-3AD203B41FA5}">
                      <a16:colId xmlns:a16="http://schemas.microsoft.com/office/drawing/2014/main" val="2172647113"/>
                    </a:ext>
                  </a:extLst>
                </a:gridCol>
                <a:gridCol w="1185108">
                  <a:extLst>
                    <a:ext uri="{9D8B030D-6E8A-4147-A177-3AD203B41FA5}">
                      <a16:colId xmlns:a16="http://schemas.microsoft.com/office/drawing/2014/main" val="2985892225"/>
                    </a:ext>
                  </a:extLst>
                </a:gridCol>
                <a:gridCol w="1259769">
                  <a:extLst>
                    <a:ext uri="{9D8B030D-6E8A-4147-A177-3AD203B41FA5}">
                      <a16:colId xmlns:a16="http://schemas.microsoft.com/office/drawing/2014/main" val="64133393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Project Size (MW)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No. of sites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Area (Sq km)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Potential (MW)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40449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15 - 50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80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51.87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2,615.27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82457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>
                          <a:effectLst/>
                        </a:rPr>
                        <a:t>50 -100</a:t>
                      </a:r>
                      <a:endParaRPr lang="en-IN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26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39.6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1,994.82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316201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100 - 150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14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35.17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1,775.12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141118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>
                          <a:effectLst/>
                        </a:rPr>
                        <a:t>150 - 200</a:t>
                      </a:r>
                      <a:endParaRPr lang="en-IN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13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44.32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2,235.38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343143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200 - 250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13.28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671.12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787110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250 - 300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8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44.36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2,224.14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853512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300 - 350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18.7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941.26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033929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350 - 400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13.97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711.02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35158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400 - 450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4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33.99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1,676.91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602086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b="0" dirty="0">
                          <a:effectLst/>
                        </a:rPr>
                        <a:t>&gt;450</a:t>
                      </a:r>
                      <a:endParaRPr lang="en-IN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7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164.39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8,244.02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1892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Total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>
                          <a:effectLst/>
                        </a:rPr>
                        <a:t>160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459.65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effectLst/>
                        </a:rPr>
                        <a:t>23,089.06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99091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10EDC18-290A-235C-1A82-3429F69C1218}"/>
              </a:ext>
            </a:extLst>
          </p:cNvPr>
          <p:cNvSpPr txBox="1"/>
          <p:nvPr/>
        </p:nvSpPr>
        <p:spPr>
          <a:xfrm>
            <a:off x="1082990" y="6202461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iFOREST</a:t>
            </a:r>
            <a:r>
              <a:rPr lang="en-US" sz="1400" dirty="0"/>
              <a:t> Assessment</a:t>
            </a:r>
            <a:endParaRPr lang="en-IN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CB4EC-CA7D-9D06-88B2-ABB407A01775}"/>
              </a:ext>
            </a:extLst>
          </p:cNvPr>
          <p:cNvSpPr txBox="1"/>
          <p:nvPr/>
        </p:nvSpPr>
        <p:spPr>
          <a:xfrm>
            <a:off x="1212782" y="1456968"/>
            <a:ext cx="101410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13 clusters identified across 9 districts, comprising 160 small sites aggregating 460 sq km of area and an aggregate potential of 23 GW,</a:t>
            </a:r>
            <a:endParaRPr lang="en-IN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11256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BE1F-0D42-8F18-8BD8-E2D9B285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00C-19FF-4FEE-B772-D8B13F53CA68}" type="datetime1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B2CB-41D2-CEAF-B20A-75A4FF9E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@iforest.global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1578-E4C4-2D3B-2614-8BA4B97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5E12-2EFD-4EFD-B8C4-F3E0FDCB5F42}" type="slidenum">
              <a:rPr lang="en-IN" smtClean="0"/>
              <a:t>9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DF74-C432-9484-4C0B-FF82EE70F57F}"/>
              </a:ext>
            </a:extLst>
          </p:cNvPr>
          <p:cNvGrpSpPr/>
          <p:nvPr/>
        </p:nvGrpSpPr>
        <p:grpSpPr>
          <a:xfrm>
            <a:off x="-1" y="-1"/>
            <a:ext cx="804334" cy="6858001"/>
            <a:chOff x="-1" y="-57349"/>
            <a:chExt cx="804334" cy="6915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3765F0-A141-3C46-F255-497B9AB386F0}"/>
                </a:ext>
              </a:extLst>
            </p:cNvPr>
            <p:cNvSpPr/>
            <p:nvPr/>
          </p:nvSpPr>
          <p:spPr>
            <a:xfrm>
              <a:off x="-1" y="-57349"/>
              <a:ext cx="804333" cy="3467100"/>
            </a:xfrm>
            <a:prstGeom prst="rect">
              <a:avLst/>
            </a:prstGeom>
            <a:solidFill>
              <a:srgbClr val="7784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EAF8B92-E88F-56C4-CFFF-9AFB5179A697}"/>
                </a:ext>
              </a:extLst>
            </p:cNvPr>
            <p:cNvSpPr/>
            <p:nvPr/>
          </p:nvSpPr>
          <p:spPr>
            <a:xfrm>
              <a:off x="0" y="2951969"/>
              <a:ext cx="804333" cy="451631"/>
            </a:xfrm>
            <a:prstGeom prst="rtTriangle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BE374-5DC8-9C5B-6F8B-E93CD902BE96}"/>
                </a:ext>
              </a:extLst>
            </p:cNvPr>
            <p:cNvSpPr/>
            <p:nvPr/>
          </p:nvSpPr>
          <p:spPr>
            <a:xfrm>
              <a:off x="0" y="3403600"/>
              <a:ext cx="804332" cy="3454401"/>
            </a:xfrm>
            <a:prstGeom prst="rect">
              <a:avLst/>
            </a:prstGeom>
            <a:solidFill>
              <a:srgbClr val="3234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iForest New Logo.jpg">
              <a:extLst>
                <a:ext uri="{FF2B5EF4-FFF2-40B4-BE49-F238E27FC236}">
                  <a16:creationId xmlns:a16="http://schemas.microsoft.com/office/drawing/2014/main" id="{5BCE1195-D280-4079-6420-2CCF0F499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5" t="30650" r="17708" b="37685"/>
            <a:stretch/>
          </p:blipFill>
          <p:spPr>
            <a:xfrm rot="16200000">
              <a:off x="-817462" y="1188671"/>
              <a:ext cx="2439255" cy="6687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1D92D8-4700-F009-D699-A217A9B47D0D}"/>
              </a:ext>
            </a:extLst>
          </p:cNvPr>
          <p:cNvSpPr txBox="1"/>
          <p:nvPr/>
        </p:nvSpPr>
        <p:spPr>
          <a:xfrm>
            <a:off x="1325879" y="233397"/>
            <a:ext cx="4550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i="0" u="none" strike="noStrike" baseline="0" dirty="0"/>
              <a:t>Cluster-wise calculated </a:t>
            </a:r>
            <a:r>
              <a:rPr lang="en-IN" sz="1800" b="1" i="0" u="none" strike="noStrike" baseline="0" dirty="0" err="1"/>
              <a:t>LCoE</a:t>
            </a:r>
            <a:endParaRPr lang="en-IN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13277-3C92-CAC1-FAED-BF7FBE980819}"/>
              </a:ext>
            </a:extLst>
          </p:cNvPr>
          <p:cNvSpPr txBox="1"/>
          <p:nvPr/>
        </p:nvSpPr>
        <p:spPr>
          <a:xfrm>
            <a:off x="6438580" y="207901"/>
            <a:ext cx="541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/>
              <a:t>Identified clusters against </a:t>
            </a:r>
            <a:r>
              <a:rPr lang="en-IN" b="1" i="0" u="none" strike="noStrike" baseline="0" dirty="0"/>
              <a:t>existing transmission infrastructure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050CB-938D-966D-B49A-EA05866CA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01048"/>
              </p:ext>
            </p:extLst>
          </p:nvPr>
        </p:nvGraphicFramePr>
        <p:xfrm>
          <a:off x="1209002" y="633996"/>
          <a:ext cx="5041003" cy="36576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916151">
                  <a:extLst>
                    <a:ext uri="{9D8B030D-6E8A-4147-A177-3AD203B41FA5}">
                      <a16:colId xmlns:a16="http://schemas.microsoft.com/office/drawing/2014/main" val="3837367283"/>
                    </a:ext>
                  </a:extLst>
                </a:gridCol>
                <a:gridCol w="1445190">
                  <a:extLst>
                    <a:ext uri="{9D8B030D-6E8A-4147-A177-3AD203B41FA5}">
                      <a16:colId xmlns:a16="http://schemas.microsoft.com/office/drawing/2014/main" val="1971587592"/>
                    </a:ext>
                  </a:extLst>
                </a:gridCol>
                <a:gridCol w="1679662">
                  <a:extLst>
                    <a:ext uri="{9D8B030D-6E8A-4147-A177-3AD203B41FA5}">
                      <a16:colId xmlns:a16="http://schemas.microsoft.com/office/drawing/2014/main" val="2449542063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Cluster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Peak insolation (W per sq km)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Average insolation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14027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Angul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954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20996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Angul</a:t>
                      </a:r>
                      <a:r>
                        <a:rPr lang="en-IN" sz="1600" b="0" dirty="0">
                          <a:effectLst/>
                        </a:rPr>
                        <a:t> Cluster 2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958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386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1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Angul</a:t>
                      </a:r>
                      <a:r>
                        <a:rPr lang="en-IN" sz="1600" b="0" dirty="0">
                          <a:effectLst/>
                        </a:rPr>
                        <a:t> Cluster 3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950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411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5321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Bolangir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937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408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60335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Bolangir</a:t>
                      </a:r>
                      <a:r>
                        <a:rPr lang="en-IN" sz="1600" b="0" dirty="0">
                          <a:effectLst/>
                        </a:rPr>
                        <a:t> Cluster 2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940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421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69317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Jharsaguda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972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415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0387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Jharsaguda</a:t>
                      </a:r>
                      <a:r>
                        <a:rPr lang="en-IN" sz="1600" b="0" dirty="0">
                          <a:effectLst/>
                        </a:rPr>
                        <a:t> Cluster 2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972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415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6984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Keonjhar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1,037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397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94501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effectLst/>
                        </a:rPr>
                        <a:t>Koraput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1,004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441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30795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effectLst/>
                        </a:rPr>
                        <a:t>Malkangiri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952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409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94088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effectLst/>
                        </a:rPr>
                        <a:t>Mayurbhanj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902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367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74102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Nabrangpur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</a:rPr>
                        <a:t>991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407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8244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 err="1">
                          <a:effectLst/>
                        </a:rPr>
                        <a:t>Sundargarh</a:t>
                      </a:r>
                      <a:r>
                        <a:rPr lang="en-IN" sz="1600" b="0" dirty="0">
                          <a:effectLst/>
                        </a:rPr>
                        <a:t> Cluster 1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969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419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37243"/>
                  </a:ext>
                </a:extLst>
              </a:tr>
            </a:tbl>
          </a:graphicData>
        </a:graphic>
      </p:graphicFrame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FEF6C57F-E79A-17C4-AFD6-7A4E30CC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31" y="897708"/>
            <a:ext cx="4610825" cy="22040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CEA697-0A04-77FE-8BD9-D6FD16C98FCF}"/>
              </a:ext>
            </a:extLst>
          </p:cNvPr>
          <p:cNvSpPr txBox="1"/>
          <p:nvPr/>
        </p:nvSpPr>
        <p:spPr>
          <a:xfrm>
            <a:off x="6640710" y="3154928"/>
            <a:ext cx="541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/>
              <a:t>Identified clusters against </a:t>
            </a:r>
            <a:r>
              <a:rPr lang="en-IN" b="1" i="0" u="none" strike="noStrike" baseline="0" dirty="0"/>
              <a:t>low socio-ecological sensitive zones</a:t>
            </a:r>
            <a:endParaRPr lang="en-IN" dirty="0"/>
          </a:p>
        </p:txBody>
      </p:sp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0F563B7C-D5C2-9B11-A687-BB3788E9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9" y="3827746"/>
            <a:ext cx="4510237" cy="24479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79FF42-FE99-48FD-FF0E-4170C8330EC7}"/>
              </a:ext>
            </a:extLst>
          </p:cNvPr>
          <p:cNvSpPr txBox="1"/>
          <p:nvPr/>
        </p:nvSpPr>
        <p:spPr>
          <a:xfrm>
            <a:off x="936972" y="4646864"/>
            <a:ext cx="558506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/>
              <a:t>Survey evaluating basic requirements of land condition, land ownership, current land use, water availability, grid availability, transport availability etc., revealed most sites to be feasible for development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09245-F8CC-6068-18ED-054AEE8B9E0F}"/>
              </a:ext>
            </a:extLst>
          </p:cNvPr>
          <p:cNvSpPr txBox="1"/>
          <p:nvPr/>
        </p:nvSpPr>
        <p:spPr>
          <a:xfrm>
            <a:off x="1171874" y="6202461"/>
            <a:ext cx="499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iFOREST</a:t>
            </a:r>
            <a:r>
              <a:rPr lang="en-US" sz="1400" dirty="0"/>
              <a:t> Assessment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98254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1908</Words>
  <Application>Microsoft Office PowerPoint</Application>
  <PresentationFormat>Widescreen</PresentationFormat>
  <Paragraphs>519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Barlow-Regular</vt:lpstr>
      <vt:lpstr>Calibri</vt:lpstr>
      <vt:lpstr>Calibri Light</vt:lpstr>
      <vt:lpstr>Times New Roman</vt:lpstr>
      <vt:lpstr>Office Theme</vt:lpstr>
      <vt:lpstr>Odisha Renewable Energy Potential Reassessment</vt:lpstr>
      <vt:lpstr>Solar Energy</vt:lpstr>
      <vt:lpstr>Average Solar Insolation Across Key States </vt:lpstr>
      <vt:lpstr>Wasteland Availability in Odisha</vt:lpstr>
      <vt:lpstr>Broad-based Assessment</vt:lpstr>
      <vt:lpstr>Utilizing Agriculture Land</vt:lpstr>
      <vt:lpstr>Large Wasteland Clusters for Solar Methodology</vt:lpstr>
      <vt:lpstr>Large Wasteland Clusters for Solar</vt:lpstr>
      <vt:lpstr>PowerPoint Presentation</vt:lpstr>
      <vt:lpstr>PowerPoint Presentation</vt:lpstr>
      <vt:lpstr>Rooftop Solar Potential Assessment Methodology </vt:lpstr>
      <vt:lpstr>Rooftop Solar Potential Reassessment </vt:lpstr>
      <vt:lpstr>PowerPoint Presentation</vt:lpstr>
      <vt:lpstr>Rooftop GIS maps</vt:lpstr>
      <vt:lpstr>Floating Solar Potential Assessment Methodology </vt:lpstr>
      <vt:lpstr>Floating Solar Potential Assessment</vt:lpstr>
      <vt:lpstr>Floating Solar Potential Assessment</vt:lpstr>
      <vt:lpstr>Floating Solar Potential Assessment</vt:lpstr>
      <vt:lpstr>Canal Top Solar Potential Assessment </vt:lpstr>
      <vt:lpstr>Aggregate Assessed Solar Potential </vt:lpstr>
      <vt:lpstr>Wind Energy</vt:lpstr>
      <vt:lpstr>Wind Potential Sites Identification </vt:lpstr>
      <vt:lpstr>Detailed Assessment of Key Wind Sites</vt:lpstr>
      <vt:lpstr>Biomass</vt:lpstr>
      <vt:lpstr>Biomass Potential Reassessment </vt:lpstr>
      <vt:lpstr>District-wise Assessed Biomass Potential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Ritwik Ray Chaudhuri</dc:creator>
  <cp:lastModifiedBy>Mandvi Singh</cp:lastModifiedBy>
  <cp:revision>380</cp:revision>
  <dcterms:created xsi:type="dcterms:W3CDTF">2023-02-01T12:10:46Z</dcterms:created>
  <dcterms:modified xsi:type="dcterms:W3CDTF">2023-02-09T09:29:58Z</dcterms:modified>
</cp:coreProperties>
</file>